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72" r:id="rId3"/>
    <p:sldId id="269" r:id="rId4"/>
    <p:sldId id="270" r:id="rId5"/>
    <p:sldId id="271" r:id="rId6"/>
    <p:sldId id="273" r:id="rId7"/>
    <p:sldId id="257" r:id="rId8"/>
    <p:sldId id="266" r:id="rId9"/>
    <p:sldId id="261" r:id="rId10"/>
    <p:sldId id="268" r:id="rId11"/>
    <p:sldId id="263" r:id="rId12"/>
    <p:sldId id="264" r:id="rId13"/>
  </p:sldIdLst>
  <p:sldSz cx="9144000" cy="6858000" type="letter"/>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0" autoAdjust="0"/>
    <p:restoredTop sz="94662" autoAdjust="0"/>
  </p:normalViewPr>
  <p:slideViewPr>
    <p:cSldViewPr>
      <p:cViewPr>
        <p:scale>
          <a:sx n="94" d="100"/>
          <a:sy n="94" d="100"/>
        </p:scale>
        <p:origin x="-1254" y="-60"/>
      </p:cViewPr>
      <p:guideLst>
        <p:guide orient="horz" pos="2160"/>
        <p:guide pos="2880"/>
      </p:guideLst>
    </p:cSldViewPr>
  </p:slideViewPr>
  <p:outlineViewPr>
    <p:cViewPr>
      <p:scale>
        <a:sx n="33" d="100"/>
        <a:sy n="33" d="100"/>
      </p:scale>
      <p:origin x="48" y="3102"/>
    </p:cViewPr>
  </p:outlineViewPr>
  <p:notesTextViewPr>
    <p:cViewPr>
      <p:scale>
        <a:sx n="1" d="1"/>
        <a:sy n="1" d="1"/>
      </p:scale>
      <p:origin x="0" y="0"/>
    </p:cViewPr>
  </p:notesTextViewPr>
  <p:notesViewPr>
    <p:cSldViewPr>
      <p:cViewPr varScale="1">
        <p:scale>
          <a:sx n="55" d="100"/>
          <a:sy n="55" d="100"/>
        </p:scale>
        <p:origin x="-2880" y="-90"/>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9043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4F76BBC-060E-4BDB-9D3A-F2ED70322B7F}" type="datetimeFigureOut">
              <a:rPr lang="en-CA" smtClean="0"/>
              <a:t>09/04/2019</a:t>
            </a:fld>
            <a:endParaRPr lang="en-CA"/>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97A65D5-5E93-4020-AD77-BAA6523E7564}" type="slidenum">
              <a:rPr lang="en-CA" smtClean="0"/>
              <a:t>‹#›</a:t>
            </a:fld>
            <a:endParaRPr lang="en-CA"/>
          </a:p>
        </p:txBody>
      </p:sp>
    </p:spTree>
    <p:extLst>
      <p:ext uri="{BB962C8B-B14F-4D97-AF65-F5344CB8AC3E}">
        <p14:creationId xmlns:p14="http://schemas.microsoft.com/office/powerpoint/2010/main" val="198790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15BBFCA-7182-4B7F-8832-271B0A59401C}" type="datetimeFigureOut">
              <a:rPr lang="en-CA" smtClean="0"/>
              <a:t>09/04/2019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97CF9AD-EE4B-4965-BEBD-CF4512ABA6DB}" type="slidenum">
              <a:rPr lang="en-CA" smtClean="0"/>
              <a:t>‹#›</a:t>
            </a:fld>
            <a:endParaRPr lang="en-CA"/>
          </a:p>
        </p:txBody>
      </p:sp>
    </p:spTree>
    <p:extLst>
      <p:ext uri="{BB962C8B-B14F-4D97-AF65-F5344CB8AC3E}">
        <p14:creationId xmlns:p14="http://schemas.microsoft.com/office/powerpoint/2010/main" val="1840522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15BBFCA-7182-4B7F-8832-271B0A59401C}" type="datetimeFigureOut">
              <a:rPr lang="en-CA" smtClean="0"/>
              <a:t>09/04/2019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97CF9AD-EE4B-4965-BEBD-CF4512ABA6DB}" type="slidenum">
              <a:rPr lang="en-CA" smtClean="0"/>
              <a:t>‹#›</a:t>
            </a:fld>
            <a:endParaRPr lang="en-CA"/>
          </a:p>
        </p:txBody>
      </p:sp>
    </p:spTree>
    <p:extLst>
      <p:ext uri="{BB962C8B-B14F-4D97-AF65-F5344CB8AC3E}">
        <p14:creationId xmlns:p14="http://schemas.microsoft.com/office/powerpoint/2010/main" val="2824340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41"/>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15BBFCA-7182-4B7F-8832-271B0A59401C}" type="datetimeFigureOut">
              <a:rPr lang="en-CA" smtClean="0"/>
              <a:t>09/04/2019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97CF9AD-EE4B-4965-BEBD-CF4512ABA6DB}" type="slidenum">
              <a:rPr lang="en-CA" smtClean="0"/>
              <a:t>‹#›</a:t>
            </a:fld>
            <a:endParaRPr lang="en-CA"/>
          </a:p>
        </p:txBody>
      </p:sp>
    </p:spTree>
    <p:extLst>
      <p:ext uri="{BB962C8B-B14F-4D97-AF65-F5344CB8AC3E}">
        <p14:creationId xmlns:p14="http://schemas.microsoft.com/office/powerpoint/2010/main" val="1441523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15BBFCA-7182-4B7F-8832-271B0A59401C}" type="datetimeFigureOut">
              <a:rPr lang="en-CA" smtClean="0"/>
              <a:t>09/04/2019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97CF9AD-EE4B-4965-BEBD-CF4512ABA6DB}" type="slidenum">
              <a:rPr lang="en-CA" smtClean="0"/>
              <a:t>‹#›</a:t>
            </a:fld>
            <a:endParaRPr lang="en-CA"/>
          </a:p>
        </p:txBody>
      </p:sp>
    </p:spTree>
    <p:extLst>
      <p:ext uri="{BB962C8B-B14F-4D97-AF65-F5344CB8AC3E}">
        <p14:creationId xmlns:p14="http://schemas.microsoft.com/office/powerpoint/2010/main" val="2155645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5BBFCA-7182-4B7F-8832-271B0A59401C}" type="datetimeFigureOut">
              <a:rPr lang="en-CA" smtClean="0"/>
              <a:t>09/04/2019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97CF9AD-EE4B-4965-BEBD-CF4512ABA6DB}" type="slidenum">
              <a:rPr lang="en-CA" smtClean="0"/>
              <a:t>‹#›</a:t>
            </a:fld>
            <a:endParaRPr lang="en-CA"/>
          </a:p>
        </p:txBody>
      </p:sp>
    </p:spTree>
    <p:extLst>
      <p:ext uri="{BB962C8B-B14F-4D97-AF65-F5344CB8AC3E}">
        <p14:creationId xmlns:p14="http://schemas.microsoft.com/office/powerpoint/2010/main" val="3164161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15BBFCA-7182-4B7F-8832-271B0A59401C}" type="datetimeFigureOut">
              <a:rPr lang="en-CA" smtClean="0"/>
              <a:t>09/04/2019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97CF9AD-EE4B-4965-BEBD-CF4512ABA6DB}" type="slidenum">
              <a:rPr lang="en-CA" smtClean="0"/>
              <a:t>‹#›</a:t>
            </a:fld>
            <a:endParaRPr lang="en-CA"/>
          </a:p>
        </p:txBody>
      </p:sp>
    </p:spTree>
    <p:extLst>
      <p:ext uri="{BB962C8B-B14F-4D97-AF65-F5344CB8AC3E}">
        <p14:creationId xmlns:p14="http://schemas.microsoft.com/office/powerpoint/2010/main" val="3071534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15BBFCA-7182-4B7F-8832-271B0A59401C}" type="datetimeFigureOut">
              <a:rPr lang="en-CA" smtClean="0"/>
              <a:t>09/04/2019</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E97CF9AD-EE4B-4965-BEBD-CF4512ABA6DB}" type="slidenum">
              <a:rPr lang="en-CA" smtClean="0"/>
              <a:t>‹#›</a:t>
            </a:fld>
            <a:endParaRPr lang="en-CA"/>
          </a:p>
        </p:txBody>
      </p:sp>
    </p:spTree>
    <p:extLst>
      <p:ext uri="{BB962C8B-B14F-4D97-AF65-F5344CB8AC3E}">
        <p14:creationId xmlns:p14="http://schemas.microsoft.com/office/powerpoint/2010/main" val="1754197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15BBFCA-7182-4B7F-8832-271B0A59401C}" type="datetimeFigureOut">
              <a:rPr lang="en-CA" smtClean="0"/>
              <a:t>09/04/2019</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E97CF9AD-EE4B-4965-BEBD-CF4512ABA6DB}" type="slidenum">
              <a:rPr lang="en-CA" smtClean="0"/>
              <a:t>‹#›</a:t>
            </a:fld>
            <a:endParaRPr lang="en-CA"/>
          </a:p>
        </p:txBody>
      </p:sp>
    </p:spTree>
    <p:extLst>
      <p:ext uri="{BB962C8B-B14F-4D97-AF65-F5344CB8AC3E}">
        <p14:creationId xmlns:p14="http://schemas.microsoft.com/office/powerpoint/2010/main" val="2503714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5BBFCA-7182-4B7F-8832-271B0A59401C}" type="datetimeFigureOut">
              <a:rPr lang="en-CA" smtClean="0"/>
              <a:t>09/04/2019</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E97CF9AD-EE4B-4965-BEBD-CF4512ABA6DB}" type="slidenum">
              <a:rPr lang="en-CA" smtClean="0"/>
              <a:t>‹#›</a:t>
            </a:fld>
            <a:endParaRPr lang="en-CA"/>
          </a:p>
        </p:txBody>
      </p:sp>
    </p:spTree>
    <p:extLst>
      <p:ext uri="{BB962C8B-B14F-4D97-AF65-F5344CB8AC3E}">
        <p14:creationId xmlns:p14="http://schemas.microsoft.com/office/powerpoint/2010/main" val="1703963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3"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5BBFCA-7182-4B7F-8832-271B0A59401C}" type="datetimeFigureOut">
              <a:rPr lang="en-CA" smtClean="0"/>
              <a:t>09/04/2019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97CF9AD-EE4B-4965-BEBD-CF4512ABA6DB}" type="slidenum">
              <a:rPr lang="en-CA" smtClean="0"/>
              <a:t>‹#›</a:t>
            </a:fld>
            <a:endParaRPr lang="en-CA"/>
          </a:p>
        </p:txBody>
      </p:sp>
    </p:spTree>
    <p:extLst>
      <p:ext uri="{BB962C8B-B14F-4D97-AF65-F5344CB8AC3E}">
        <p14:creationId xmlns:p14="http://schemas.microsoft.com/office/powerpoint/2010/main" val="3350609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5BBFCA-7182-4B7F-8832-271B0A59401C}" type="datetimeFigureOut">
              <a:rPr lang="en-CA" smtClean="0"/>
              <a:t>09/04/2019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97CF9AD-EE4B-4965-BEBD-CF4512ABA6DB}" type="slidenum">
              <a:rPr lang="en-CA" smtClean="0"/>
              <a:t>‹#›</a:t>
            </a:fld>
            <a:endParaRPr lang="en-CA"/>
          </a:p>
        </p:txBody>
      </p:sp>
    </p:spTree>
    <p:extLst>
      <p:ext uri="{BB962C8B-B14F-4D97-AF65-F5344CB8AC3E}">
        <p14:creationId xmlns:p14="http://schemas.microsoft.com/office/powerpoint/2010/main" val="234361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3"/>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3"/>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5BBFCA-7182-4B7F-8832-271B0A59401C}" type="datetimeFigureOut">
              <a:rPr lang="en-CA" smtClean="0"/>
              <a:t>09/04/2019</a:t>
            </a:fld>
            <a:endParaRPr lang="en-CA"/>
          </a:p>
        </p:txBody>
      </p:sp>
      <p:sp>
        <p:nvSpPr>
          <p:cNvPr id="5" name="Footer Placeholder 4"/>
          <p:cNvSpPr>
            <a:spLocks noGrp="1"/>
          </p:cNvSpPr>
          <p:nvPr>
            <p:ph type="ftr" sz="quarter" idx="3"/>
          </p:nvPr>
        </p:nvSpPr>
        <p:spPr>
          <a:xfrm>
            <a:off x="3124200" y="6356353"/>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3"/>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7CF9AD-EE4B-4965-BEBD-CF4512ABA6DB}" type="slidenum">
              <a:rPr lang="en-CA" smtClean="0"/>
              <a:t>‹#›</a:t>
            </a:fld>
            <a:endParaRPr lang="en-CA"/>
          </a:p>
        </p:txBody>
      </p:sp>
    </p:spTree>
    <p:extLst>
      <p:ext uri="{BB962C8B-B14F-4D97-AF65-F5344CB8AC3E}">
        <p14:creationId xmlns:p14="http://schemas.microsoft.com/office/powerpoint/2010/main" val="2560775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www.facebook.com/groups/youcubed/" TargetMode="External"/><Relationship Id="rId3" Type="http://schemas.openxmlformats.org/officeDocument/2006/relationships/hyperlink" Target="https://kangaroo.math.ca/" TargetMode="External"/><Relationship Id="rId7" Type="http://schemas.openxmlformats.org/officeDocument/2006/relationships/hyperlink" Target="http://www.youcubed.org/resource/growth-mindset/" TargetMode="External"/><Relationship Id="rId2" Type="http://schemas.openxmlformats.org/officeDocument/2006/relationships/hyperlink" Target="https://www.khanacademy.org/" TargetMode="External"/><Relationship Id="rId1" Type="http://schemas.openxmlformats.org/officeDocument/2006/relationships/slideLayout" Target="../slideLayouts/slideLayout2.xml"/><Relationship Id="rId6" Type="http://schemas.openxmlformats.org/officeDocument/2006/relationships/hyperlink" Target="http://www.mathinenglish.com/" TargetMode="External"/><Relationship Id="rId5" Type="http://schemas.openxmlformats.org/officeDocument/2006/relationships/hyperlink" Target="http://www.cemc.uwaterloo.ca/resources/elementary.html" TargetMode="External"/><Relationship Id="rId4" Type="http://schemas.openxmlformats.org/officeDocument/2006/relationships/hyperlink" Target="https://cariboutests.com/" TargetMode="External"/><Relationship Id="rId9" Type="http://schemas.openxmlformats.org/officeDocument/2006/relationships/hyperlink" Target="http://www.facebook.com/groups/BuildMathMinds/"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8800" dirty="0" smtClean="0">
                <a:latin typeface="Brush Script MT" panose="03060802040406070304" pitchFamily="66" charset="0"/>
              </a:rPr>
              <a:t>Math at Home!</a:t>
            </a:r>
            <a:endParaRPr lang="en-CA" sz="8800" dirty="0">
              <a:latin typeface="Brush Script MT" panose="03060802040406070304" pitchFamily="66" charset="0"/>
            </a:endParaRPr>
          </a:p>
        </p:txBody>
      </p:sp>
      <p:sp>
        <p:nvSpPr>
          <p:cNvPr id="3" name="Subtitle 2"/>
          <p:cNvSpPr>
            <a:spLocks noGrp="1"/>
          </p:cNvSpPr>
          <p:nvPr>
            <p:ph type="subTitle" idx="1"/>
          </p:nvPr>
        </p:nvSpPr>
        <p:spPr>
          <a:xfrm>
            <a:off x="1371600" y="3886200"/>
            <a:ext cx="6400800" cy="622920"/>
          </a:xfrm>
        </p:spPr>
        <p:txBody>
          <a:bodyPr/>
          <a:lstStyle/>
          <a:p>
            <a:r>
              <a:rPr lang="en-CA" dirty="0" smtClean="0">
                <a:solidFill>
                  <a:schemeClr val="tx1"/>
                </a:solidFill>
                <a:latin typeface="Baskerville Old Face" panose="02020602080505020303" pitchFamily="18" charset="0"/>
              </a:rPr>
              <a:t>Sean Davey</a:t>
            </a:r>
            <a:endParaRPr lang="en-CA" dirty="0">
              <a:solidFill>
                <a:schemeClr val="tx1"/>
              </a:solidFill>
              <a:latin typeface="Baskerville Old Face" panose="02020602080505020303"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92667" y="4806103"/>
            <a:ext cx="1979712" cy="904537"/>
          </a:xfrm>
          <a:prstGeom prst="rect">
            <a:avLst/>
          </a:prstGeom>
        </p:spPr>
      </p:pic>
    </p:spTree>
    <p:extLst>
      <p:ext uri="{BB962C8B-B14F-4D97-AF65-F5344CB8AC3E}">
        <p14:creationId xmlns:p14="http://schemas.microsoft.com/office/powerpoint/2010/main" val="1664668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78098"/>
          </a:xfrm>
        </p:spPr>
        <p:txBody>
          <a:bodyPr/>
          <a:lstStyle/>
          <a:p>
            <a:r>
              <a:rPr lang="en-CA" dirty="0" smtClean="0">
                <a:latin typeface="Brush Script MT" panose="03060802040406070304" pitchFamily="66" charset="0"/>
              </a:rPr>
              <a:t>Tips and Tricks</a:t>
            </a:r>
            <a:endParaRPr lang="en-CA" dirty="0">
              <a:latin typeface="Brush Script MT" panose="03060802040406070304" pitchFamily="66" charset="0"/>
            </a:endParaRPr>
          </a:p>
        </p:txBody>
      </p:sp>
      <p:sp>
        <p:nvSpPr>
          <p:cNvPr id="3" name="Content Placeholder 2"/>
          <p:cNvSpPr>
            <a:spLocks noGrp="1"/>
          </p:cNvSpPr>
          <p:nvPr>
            <p:ph idx="1"/>
          </p:nvPr>
        </p:nvSpPr>
        <p:spPr>
          <a:xfrm>
            <a:off x="457200" y="908721"/>
            <a:ext cx="8229600" cy="5544616"/>
          </a:xfrm>
        </p:spPr>
        <p:txBody>
          <a:bodyPr>
            <a:normAutofit fontScale="25000" lnSpcReduction="20000"/>
          </a:bodyPr>
          <a:lstStyle/>
          <a:p>
            <a:r>
              <a:rPr lang="en-CA" sz="9600" dirty="0" smtClean="0">
                <a:latin typeface="Book Antiqua" panose="02040602050305030304" pitchFamily="18" charset="0"/>
              </a:rPr>
              <a:t>Do it </a:t>
            </a:r>
            <a:r>
              <a:rPr lang="en-CA" sz="9600" i="1" dirty="0" smtClean="0">
                <a:latin typeface="Book Antiqua" panose="02040602050305030304" pitchFamily="18" charset="0"/>
              </a:rPr>
              <a:t>whenever</a:t>
            </a:r>
            <a:r>
              <a:rPr lang="en-CA" sz="9600" dirty="0" smtClean="0">
                <a:latin typeface="Book Antiqua" panose="02040602050305030304" pitchFamily="18" charset="0"/>
              </a:rPr>
              <a:t> they have time.</a:t>
            </a:r>
          </a:p>
          <a:p>
            <a:r>
              <a:rPr lang="en-CA" sz="9600" dirty="0" smtClean="0">
                <a:latin typeface="Book Antiqua" panose="02040602050305030304" pitchFamily="18" charset="0"/>
              </a:rPr>
              <a:t>Not just games and puzzles.</a:t>
            </a:r>
          </a:p>
          <a:p>
            <a:pPr lvl="1"/>
            <a:r>
              <a:rPr lang="en-CA" sz="5600" dirty="0">
                <a:latin typeface="Book Antiqua" panose="02040602050305030304" pitchFamily="18" charset="0"/>
              </a:rPr>
              <a:t>Get a </a:t>
            </a:r>
            <a:r>
              <a:rPr lang="en-CA" sz="5600" dirty="0" smtClean="0">
                <a:latin typeface="Book Antiqua" panose="02040602050305030304" pitchFamily="18" charset="0"/>
              </a:rPr>
              <a:t>book for </a:t>
            </a:r>
            <a:r>
              <a:rPr lang="en-CA" sz="5600" dirty="0">
                <a:latin typeface="Book Antiqua" panose="02040602050305030304" pitchFamily="18" charset="0"/>
              </a:rPr>
              <a:t>them to work </a:t>
            </a:r>
            <a:r>
              <a:rPr lang="en-CA" sz="5600" dirty="0" smtClean="0">
                <a:latin typeface="Book Antiqua" panose="02040602050305030304" pitchFamily="18" charset="0"/>
              </a:rPr>
              <a:t>through on a regular basis.</a:t>
            </a:r>
            <a:endParaRPr lang="en-CA" sz="5600" dirty="0">
              <a:latin typeface="Book Antiqua" panose="02040602050305030304" pitchFamily="18" charset="0"/>
            </a:endParaRPr>
          </a:p>
          <a:p>
            <a:pPr lvl="1"/>
            <a:r>
              <a:rPr lang="en-CA" sz="5600" dirty="0">
                <a:latin typeface="Book Antiqua" panose="02040602050305030304" pitchFamily="18" charset="0"/>
              </a:rPr>
              <a:t>Do 30 minutes here and 20 minutes </a:t>
            </a:r>
            <a:r>
              <a:rPr lang="en-CA" sz="5600" dirty="0" smtClean="0">
                <a:latin typeface="Book Antiqua" panose="02040602050305030304" pitchFamily="18" charset="0"/>
              </a:rPr>
              <a:t>there.</a:t>
            </a:r>
            <a:endParaRPr lang="en-CA" sz="5600" dirty="0">
              <a:latin typeface="Book Antiqua" panose="02040602050305030304" pitchFamily="18" charset="0"/>
            </a:endParaRPr>
          </a:p>
          <a:p>
            <a:r>
              <a:rPr lang="en-CA" sz="9600" dirty="0" smtClean="0">
                <a:latin typeface="Book Antiqua" panose="02040602050305030304" pitchFamily="18" charset="0"/>
              </a:rPr>
              <a:t>Try to do it before they do something else.</a:t>
            </a:r>
          </a:p>
          <a:p>
            <a:r>
              <a:rPr lang="en-CA" sz="9600" dirty="0" smtClean="0">
                <a:latin typeface="Book Antiqua" panose="02040602050305030304" pitchFamily="18" charset="0"/>
              </a:rPr>
              <a:t>Try to “teach” as little as possible.</a:t>
            </a:r>
          </a:p>
          <a:p>
            <a:r>
              <a:rPr lang="en-CA" sz="9600" dirty="0">
                <a:latin typeface="Book Antiqua" panose="02040602050305030304" pitchFamily="18" charset="0"/>
              </a:rPr>
              <a:t>Do regular word problems.</a:t>
            </a:r>
          </a:p>
          <a:p>
            <a:r>
              <a:rPr lang="en-CA" sz="9600" dirty="0">
                <a:latin typeface="Book Antiqua" panose="02040602050305030304" pitchFamily="18" charset="0"/>
              </a:rPr>
              <a:t>Treat mistakes as opportunities.</a:t>
            </a:r>
          </a:p>
          <a:p>
            <a:pPr lvl="1"/>
            <a:r>
              <a:rPr lang="en-CA" sz="5600" dirty="0" smtClean="0">
                <a:latin typeface="Book Antiqua" panose="02040602050305030304" pitchFamily="18" charset="0"/>
              </a:rPr>
              <a:t>Help them </a:t>
            </a:r>
            <a:r>
              <a:rPr lang="en-CA" sz="5600" dirty="0">
                <a:latin typeface="Book Antiqua" panose="02040602050305030304" pitchFamily="18" charset="0"/>
              </a:rPr>
              <a:t>find their </a:t>
            </a:r>
            <a:r>
              <a:rPr lang="en-CA" sz="5600" dirty="0" smtClean="0">
                <a:latin typeface="Book Antiqua" panose="02040602050305030304" pitchFamily="18" charset="0"/>
              </a:rPr>
              <a:t>own mistakes</a:t>
            </a:r>
            <a:r>
              <a:rPr lang="en-CA" sz="5600" dirty="0">
                <a:latin typeface="Book Antiqua" panose="02040602050305030304" pitchFamily="18" charset="0"/>
              </a:rPr>
              <a:t>. </a:t>
            </a:r>
          </a:p>
          <a:p>
            <a:pPr lvl="1"/>
            <a:r>
              <a:rPr lang="en-CA" sz="5600" dirty="0">
                <a:latin typeface="Book Antiqua" panose="02040602050305030304" pitchFamily="18" charset="0"/>
              </a:rPr>
              <a:t>Make sure they are making some. If they </a:t>
            </a:r>
            <a:r>
              <a:rPr lang="en-CA" sz="5600" dirty="0" smtClean="0">
                <a:latin typeface="Book Antiqua" panose="02040602050305030304" pitchFamily="18" charset="0"/>
              </a:rPr>
              <a:t>completely get </a:t>
            </a:r>
            <a:r>
              <a:rPr lang="en-CA" sz="5600" dirty="0">
                <a:latin typeface="Book Antiqua" panose="02040602050305030304" pitchFamily="18" charset="0"/>
              </a:rPr>
              <a:t>something, move on.</a:t>
            </a:r>
          </a:p>
          <a:p>
            <a:r>
              <a:rPr lang="en-CA" sz="9600" dirty="0" smtClean="0">
                <a:latin typeface="Book Antiqua" panose="02040602050305030304" pitchFamily="18" charset="0"/>
              </a:rPr>
              <a:t>Look for math in the world and talk about what you see.</a:t>
            </a:r>
          </a:p>
          <a:p>
            <a:r>
              <a:rPr lang="en-CA" sz="9600" dirty="0" smtClean="0">
                <a:latin typeface="Book Antiqua" panose="02040602050305030304" pitchFamily="18" charset="0"/>
              </a:rPr>
              <a:t>Learn something new with them.</a:t>
            </a:r>
          </a:p>
          <a:p>
            <a:r>
              <a:rPr lang="en-CA" sz="9600" dirty="0" smtClean="0">
                <a:latin typeface="Book Antiqua" panose="02040602050305030304" pitchFamily="18" charset="0"/>
              </a:rPr>
              <a:t>Good food, lots of sleep, and regular exercise.</a:t>
            </a:r>
            <a:endParaRPr lang="en-CA" sz="9200" dirty="0" smtClean="0">
              <a:latin typeface="Book Antiqua" panose="02040602050305030304" pitchFamily="18" charset="0"/>
            </a:endParaRPr>
          </a:p>
          <a:p>
            <a:r>
              <a:rPr lang="en-CA" sz="9600" dirty="0" smtClean="0">
                <a:latin typeface="Book Antiqua" panose="02040602050305030304" pitchFamily="18" charset="0"/>
              </a:rPr>
              <a:t>Fill your home with blocks and games and puzzles.</a:t>
            </a:r>
          </a:p>
          <a:p>
            <a:r>
              <a:rPr lang="en-CA" sz="9600" dirty="0" smtClean="0">
                <a:latin typeface="Book Antiqua" panose="02040602050305030304" pitchFamily="18" charset="0"/>
              </a:rPr>
              <a:t>Read non-fiction.</a:t>
            </a:r>
          </a:p>
          <a:p>
            <a:r>
              <a:rPr lang="en-CA" sz="9600" dirty="0" smtClean="0">
                <a:latin typeface="Book Antiqua" panose="02040602050305030304" pitchFamily="18" charset="0"/>
              </a:rPr>
              <a:t>Go to every activity like this that you can! </a:t>
            </a:r>
          </a:p>
          <a:p>
            <a:endParaRPr lang="en-CA" dirty="0" smtClean="0">
              <a:latin typeface="Book Antiqua" panose="02040602050305030304" pitchFamily="18" charset="0"/>
            </a:endParaRPr>
          </a:p>
          <a:p>
            <a:endParaRPr lang="en-CA" dirty="0" smtClean="0">
              <a:latin typeface="Book Antiqua" panose="02040602050305030304" pitchFamily="18" charset="0"/>
            </a:endParaRPr>
          </a:p>
        </p:txBody>
      </p:sp>
    </p:spTree>
    <p:extLst>
      <p:ext uri="{BB962C8B-B14F-4D97-AF65-F5344CB8AC3E}">
        <p14:creationId xmlns:p14="http://schemas.microsoft.com/office/powerpoint/2010/main" val="41706886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latin typeface="Brush Script MT" panose="03060802040406070304" pitchFamily="66" charset="0"/>
              </a:rPr>
              <a:t>Other Good Stuff!</a:t>
            </a:r>
            <a:endParaRPr lang="en-CA" dirty="0">
              <a:latin typeface="Brush Script MT" panose="03060802040406070304" pitchFamily="66" charset="0"/>
            </a:endParaRPr>
          </a:p>
        </p:txBody>
      </p:sp>
      <p:sp>
        <p:nvSpPr>
          <p:cNvPr id="3" name="Content Placeholder 2"/>
          <p:cNvSpPr>
            <a:spLocks noGrp="1"/>
          </p:cNvSpPr>
          <p:nvPr>
            <p:ph idx="1"/>
          </p:nvPr>
        </p:nvSpPr>
        <p:spPr>
          <a:xfrm>
            <a:off x="457200" y="1340771"/>
            <a:ext cx="8229600" cy="4785395"/>
          </a:xfrm>
        </p:spPr>
        <p:txBody>
          <a:bodyPr>
            <a:normAutofit fontScale="92500" lnSpcReduction="10000"/>
          </a:bodyPr>
          <a:lstStyle/>
          <a:p>
            <a:r>
              <a:rPr lang="en-CA" dirty="0" smtClean="0"/>
              <a:t>Khan </a:t>
            </a:r>
            <a:r>
              <a:rPr lang="en-CA" dirty="0" err="1" smtClean="0"/>
              <a:t>Acadamy</a:t>
            </a:r>
            <a:r>
              <a:rPr lang="en-CA" dirty="0" smtClean="0"/>
              <a:t>: </a:t>
            </a:r>
            <a:r>
              <a:rPr lang="en-CA" dirty="0"/>
              <a:t> </a:t>
            </a:r>
            <a:r>
              <a:rPr lang="en-CA" dirty="0" smtClean="0">
                <a:hlinkClick r:id="rId2"/>
              </a:rPr>
              <a:t>www.khanacademy.org/</a:t>
            </a:r>
            <a:endParaRPr lang="en-CA" dirty="0" smtClean="0"/>
          </a:p>
          <a:p>
            <a:r>
              <a:rPr lang="en-CA" dirty="0" smtClean="0"/>
              <a:t>Kangaroo Math:  </a:t>
            </a:r>
            <a:r>
              <a:rPr lang="en-CA" dirty="0" smtClean="0">
                <a:hlinkClick r:id="rId3"/>
              </a:rPr>
              <a:t>https://kangaroo.math.ca/</a:t>
            </a:r>
            <a:endParaRPr lang="en-CA" dirty="0" smtClean="0"/>
          </a:p>
          <a:p>
            <a:r>
              <a:rPr lang="en-CA" dirty="0" smtClean="0"/>
              <a:t>Caribou Contests: </a:t>
            </a:r>
            <a:r>
              <a:rPr lang="en-CA" dirty="0" smtClean="0">
                <a:hlinkClick r:id="rId4"/>
              </a:rPr>
              <a:t>https://cariboutests.com/</a:t>
            </a:r>
            <a:endParaRPr lang="en-CA" dirty="0" smtClean="0"/>
          </a:p>
          <a:p>
            <a:pPr marL="0" indent="0">
              <a:buNone/>
            </a:pPr>
            <a:endParaRPr lang="en-CA" dirty="0" smtClean="0"/>
          </a:p>
          <a:p>
            <a:r>
              <a:rPr lang="en-CA" sz="3000" dirty="0" smtClean="0">
                <a:hlinkClick r:id="rId5"/>
              </a:rPr>
              <a:t>www.cemc.uwaterloo.ca/resources/elementary.html</a:t>
            </a:r>
            <a:endParaRPr lang="en-CA" dirty="0"/>
          </a:p>
          <a:p>
            <a:r>
              <a:rPr lang="en-CA" dirty="0" smtClean="0">
                <a:hlinkClick r:id="rId6"/>
              </a:rPr>
              <a:t>www.mathinenglish.com</a:t>
            </a:r>
            <a:r>
              <a:rPr lang="en-CA" dirty="0">
                <a:hlinkClick r:id="rId6"/>
              </a:rPr>
              <a:t>/</a:t>
            </a:r>
            <a:endParaRPr lang="en-CA" dirty="0"/>
          </a:p>
          <a:p>
            <a:r>
              <a:rPr lang="en-CA" dirty="0" smtClean="0">
                <a:hlinkClick r:id="rId7"/>
              </a:rPr>
              <a:t>www.youcubed.org/resource/growth-mindset</a:t>
            </a:r>
            <a:r>
              <a:rPr lang="en-CA" dirty="0">
                <a:hlinkClick r:id="rId7"/>
              </a:rPr>
              <a:t>/</a:t>
            </a:r>
            <a:endParaRPr lang="en-CA" dirty="0"/>
          </a:p>
          <a:p>
            <a:r>
              <a:rPr lang="en-CA" dirty="0" smtClean="0">
                <a:hlinkClick r:id="rId8"/>
              </a:rPr>
              <a:t>www.facebook.com/groups/youcubed</a:t>
            </a:r>
            <a:r>
              <a:rPr lang="en-CA" dirty="0">
                <a:hlinkClick r:id="rId8"/>
              </a:rPr>
              <a:t>/</a:t>
            </a:r>
            <a:endParaRPr lang="en-CA" dirty="0"/>
          </a:p>
          <a:p>
            <a:r>
              <a:rPr lang="en-CA" dirty="0" smtClean="0">
                <a:hlinkClick r:id="rId9"/>
              </a:rPr>
              <a:t>www.facebook.com/groups/BuildMathMinds</a:t>
            </a:r>
            <a:r>
              <a:rPr lang="en-CA" dirty="0">
                <a:hlinkClick r:id="rId9"/>
              </a:rPr>
              <a:t>/</a:t>
            </a:r>
            <a:endParaRPr lang="en-CA" dirty="0"/>
          </a:p>
          <a:p>
            <a:endParaRPr lang="en-CA" dirty="0" smtClean="0"/>
          </a:p>
        </p:txBody>
      </p:sp>
    </p:spTree>
    <p:extLst>
      <p:ext uri="{BB962C8B-B14F-4D97-AF65-F5344CB8AC3E}">
        <p14:creationId xmlns:p14="http://schemas.microsoft.com/office/powerpoint/2010/main" val="14222254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80728"/>
            <a:ext cx="8229600" cy="1584176"/>
          </a:xfrm>
        </p:spPr>
        <p:txBody>
          <a:bodyPr>
            <a:normAutofit/>
          </a:bodyPr>
          <a:lstStyle/>
          <a:p>
            <a:r>
              <a:rPr lang="en-CA" dirty="0" smtClean="0">
                <a:latin typeface="Brush Script MT" panose="03060802040406070304" pitchFamily="66" charset="0"/>
              </a:rPr>
              <a:t>Thank You!</a:t>
            </a:r>
            <a:br>
              <a:rPr lang="en-CA" dirty="0" smtClean="0">
                <a:latin typeface="Brush Script MT" panose="03060802040406070304" pitchFamily="66" charset="0"/>
              </a:rPr>
            </a:br>
            <a:r>
              <a:rPr lang="en-CA" dirty="0" smtClean="0">
                <a:latin typeface="Brush Script MT" panose="03060802040406070304" pitchFamily="66" charset="0"/>
              </a:rPr>
              <a:t>From</a:t>
            </a:r>
            <a:endParaRPr lang="en-CA" dirty="0">
              <a:latin typeface="Brush Script MT" panose="03060802040406070304" pitchFamily="66" charset="0"/>
            </a:endParaRP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123728" y="2708923"/>
            <a:ext cx="4896544" cy="2237245"/>
          </a:xfrm>
        </p:spPr>
      </p:pic>
      <p:sp>
        <p:nvSpPr>
          <p:cNvPr id="5" name="TextBox 4"/>
          <p:cNvSpPr txBox="1"/>
          <p:nvPr/>
        </p:nvSpPr>
        <p:spPr>
          <a:xfrm>
            <a:off x="2987824" y="5221384"/>
            <a:ext cx="3816424" cy="523220"/>
          </a:xfrm>
          <a:prstGeom prst="rect">
            <a:avLst/>
          </a:prstGeom>
          <a:noFill/>
        </p:spPr>
        <p:txBody>
          <a:bodyPr wrap="square" rtlCol="0">
            <a:spAutoFit/>
          </a:bodyPr>
          <a:lstStyle/>
          <a:p>
            <a:r>
              <a:rPr lang="en-CA" sz="2800" dirty="0" smtClean="0">
                <a:latin typeface="Book Antiqua" panose="02040602050305030304" pitchFamily="18" charset="0"/>
              </a:rPr>
              <a:t>www.rithmetic.ca</a:t>
            </a:r>
            <a:endParaRPr lang="en-CA" sz="2800" dirty="0">
              <a:latin typeface="Book Antiqua" panose="02040602050305030304" pitchFamily="18" charset="0"/>
            </a:endParaRPr>
          </a:p>
        </p:txBody>
      </p:sp>
    </p:spTree>
    <p:extLst>
      <p:ext uri="{BB962C8B-B14F-4D97-AF65-F5344CB8AC3E}">
        <p14:creationId xmlns:p14="http://schemas.microsoft.com/office/powerpoint/2010/main" val="28550000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endParaRPr lang="en-CA"/>
          </a:p>
        </p:txBody>
      </p:sp>
    </p:spTree>
    <p:extLst>
      <p:ext uri="{BB962C8B-B14F-4D97-AF65-F5344CB8AC3E}">
        <p14:creationId xmlns:p14="http://schemas.microsoft.com/office/powerpoint/2010/main" val="4075970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latin typeface="Brush Script MT" panose="03060802040406070304" pitchFamily="66" charset="0"/>
              </a:rPr>
              <a:t>Plus-Minus</a:t>
            </a:r>
            <a:endParaRPr lang="en-CA" dirty="0"/>
          </a:p>
        </p:txBody>
      </p:sp>
      <p:sp>
        <p:nvSpPr>
          <p:cNvPr id="3" name="Content Placeholder 2"/>
          <p:cNvSpPr>
            <a:spLocks noGrp="1"/>
          </p:cNvSpPr>
          <p:nvPr>
            <p:ph idx="1"/>
          </p:nvPr>
        </p:nvSpPr>
        <p:spPr>
          <a:xfrm>
            <a:off x="457200" y="1124747"/>
            <a:ext cx="8229600" cy="5001419"/>
          </a:xfrm>
        </p:spPr>
        <p:txBody>
          <a:bodyPr>
            <a:normAutofit fontScale="40000" lnSpcReduction="20000"/>
          </a:bodyPr>
          <a:lstStyle/>
          <a:p>
            <a:pPr marL="0" indent="0">
              <a:buNone/>
            </a:pPr>
            <a:endParaRPr lang="en-CA" dirty="0"/>
          </a:p>
          <a:p>
            <a:r>
              <a:rPr lang="en-CA" sz="4000" b="1" dirty="0" smtClean="0">
                <a:latin typeface="Book Antiqua" panose="02040602050305030304" pitchFamily="18" charset="0"/>
              </a:rPr>
              <a:t>Requirements: One deck of regular playing cards with face cards removed.</a:t>
            </a:r>
            <a:endParaRPr lang="en-CA" sz="4000" dirty="0" smtClean="0">
              <a:latin typeface="Book Antiqua" panose="02040602050305030304" pitchFamily="18" charset="0"/>
            </a:endParaRPr>
          </a:p>
          <a:p>
            <a:r>
              <a:rPr lang="en-CA" sz="4000" b="1" dirty="0">
                <a:latin typeface="Book Antiqua" panose="02040602050305030304" pitchFamily="18" charset="0"/>
              </a:rPr>
              <a:t>T</a:t>
            </a:r>
            <a:r>
              <a:rPr lang="en-CA" sz="4000" b="1" dirty="0" smtClean="0">
                <a:latin typeface="Book Antiqua" panose="02040602050305030304" pitchFamily="18" charset="0"/>
              </a:rPr>
              <a:t>wo </a:t>
            </a:r>
            <a:r>
              <a:rPr lang="en-CA" sz="4000" b="1" dirty="0">
                <a:latin typeface="Book Antiqua" panose="02040602050305030304" pitchFamily="18" charset="0"/>
              </a:rPr>
              <a:t>player </a:t>
            </a:r>
            <a:r>
              <a:rPr lang="en-CA" sz="4000" b="1" dirty="0" smtClean="0">
                <a:latin typeface="Book Antiqua" panose="02040602050305030304" pitchFamily="18" charset="0"/>
              </a:rPr>
              <a:t>game</a:t>
            </a:r>
            <a:r>
              <a:rPr lang="en-CA" sz="4000" dirty="0" smtClean="0">
                <a:latin typeface="Book Antiqua" panose="02040602050305030304" pitchFamily="18" charset="0"/>
              </a:rPr>
              <a:t>: One </a:t>
            </a:r>
            <a:r>
              <a:rPr lang="en-CA" sz="4000" dirty="0">
                <a:latin typeface="Book Antiqua" panose="02040602050305030304" pitchFamily="18" charset="0"/>
              </a:rPr>
              <a:t>player adds and the other </a:t>
            </a:r>
            <a:r>
              <a:rPr lang="en-CA" sz="4000" dirty="0" smtClean="0">
                <a:latin typeface="Book Antiqua" panose="02040602050305030304" pitchFamily="18" charset="0"/>
              </a:rPr>
              <a:t>subtracts.</a:t>
            </a:r>
          </a:p>
          <a:p>
            <a:pPr marL="0" indent="0">
              <a:buNone/>
            </a:pPr>
            <a:endParaRPr lang="en-CA" sz="4000" dirty="0" smtClean="0">
              <a:latin typeface="Book Antiqua" panose="02040602050305030304" pitchFamily="18" charset="0"/>
            </a:endParaRPr>
          </a:p>
          <a:p>
            <a:pPr marL="0" indent="0">
              <a:buNone/>
            </a:pPr>
            <a:r>
              <a:rPr lang="en-CA" sz="4000" b="1" dirty="0" smtClean="0">
                <a:latin typeface="Book Antiqua" panose="02040602050305030304" pitchFamily="18" charset="0"/>
              </a:rPr>
              <a:t>How to play:</a:t>
            </a:r>
            <a:endParaRPr lang="en-CA" sz="4000" b="1" dirty="0">
              <a:latin typeface="Book Antiqua" panose="02040602050305030304" pitchFamily="18" charset="0"/>
            </a:endParaRPr>
          </a:p>
          <a:p>
            <a:r>
              <a:rPr lang="en-CA" sz="4000" dirty="0">
                <a:latin typeface="Book Antiqua" panose="02040602050305030304" pitchFamily="18" charset="0"/>
              </a:rPr>
              <a:t>Shuffle what is left of the deck and split the cards </a:t>
            </a:r>
            <a:r>
              <a:rPr lang="en-CA" sz="4000" i="1" dirty="0">
                <a:latin typeface="Book Antiqua" panose="02040602050305030304" pitchFamily="18" charset="0"/>
              </a:rPr>
              <a:t>roughly</a:t>
            </a:r>
            <a:r>
              <a:rPr lang="en-CA" sz="4000" dirty="0">
                <a:latin typeface="Book Antiqua" panose="02040602050305030304" pitchFamily="18" charset="0"/>
              </a:rPr>
              <a:t> </a:t>
            </a:r>
            <a:r>
              <a:rPr lang="en-CA" sz="4000" dirty="0" smtClean="0">
                <a:latin typeface="Book Antiqua" panose="02040602050305030304" pitchFamily="18" charset="0"/>
              </a:rPr>
              <a:t>evenly between </a:t>
            </a:r>
            <a:r>
              <a:rPr lang="en-CA" sz="4000" dirty="0">
                <a:latin typeface="Book Antiqua" panose="02040602050305030304" pitchFamily="18" charset="0"/>
              </a:rPr>
              <a:t>the two players.</a:t>
            </a:r>
          </a:p>
          <a:p>
            <a:r>
              <a:rPr lang="en-CA" sz="4000" dirty="0">
                <a:latin typeface="Book Antiqua" panose="02040602050305030304" pitchFamily="18" charset="0"/>
              </a:rPr>
              <a:t>The goal of this game is to get to your </a:t>
            </a:r>
            <a:r>
              <a:rPr lang="en-CA" sz="4000" dirty="0" smtClean="0">
                <a:latin typeface="Book Antiqua" panose="02040602050305030304" pitchFamily="18" charset="0"/>
              </a:rPr>
              <a:t>target amount before </a:t>
            </a:r>
            <a:r>
              <a:rPr lang="en-CA" sz="4000" dirty="0">
                <a:latin typeface="Book Antiqua" panose="02040602050305030304" pitchFamily="18" charset="0"/>
              </a:rPr>
              <a:t>the other </a:t>
            </a:r>
            <a:r>
              <a:rPr lang="en-CA" sz="4000" dirty="0" smtClean="0">
                <a:latin typeface="Book Antiqua" panose="02040602050305030304" pitchFamily="18" charset="0"/>
              </a:rPr>
              <a:t>player gets to their</a:t>
            </a:r>
            <a:r>
              <a:rPr lang="en-CA" sz="4000" dirty="0">
                <a:latin typeface="Book Antiqua" panose="02040602050305030304" pitchFamily="18" charset="0"/>
              </a:rPr>
              <a:t> </a:t>
            </a:r>
            <a:r>
              <a:rPr lang="en-CA" sz="4000" dirty="0" smtClean="0">
                <a:latin typeface="Book Antiqua" panose="02040602050305030304" pitchFamily="18" charset="0"/>
              </a:rPr>
              <a:t>target. </a:t>
            </a:r>
            <a:endParaRPr lang="en-CA" sz="4000" dirty="0">
              <a:latin typeface="Book Antiqua" panose="02040602050305030304" pitchFamily="18" charset="0"/>
            </a:endParaRPr>
          </a:p>
          <a:p>
            <a:r>
              <a:rPr lang="en-CA" sz="4000" dirty="0">
                <a:latin typeface="Book Antiqua" panose="02040602050305030304" pitchFamily="18" charset="0"/>
              </a:rPr>
              <a:t>The player that is adding goes first by flipping over a card. </a:t>
            </a:r>
          </a:p>
          <a:p>
            <a:r>
              <a:rPr lang="en-CA" sz="4000" dirty="0">
                <a:latin typeface="Book Antiqua" panose="02040602050305030304" pitchFamily="18" charset="0"/>
              </a:rPr>
              <a:t>Because there is a slight advantage to going first, you can cut cards or do rock, paper , scissors to determine who gets </a:t>
            </a:r>
            <a:r>
              <a:rPr lang="en-CA" sz="4000" dirty="0" smtClean="0">
                <a:latin typeface="Book Antiqua" panose="02040602050305030304" pitchFamily="18" charset="0"/>
              </a:rPr>
              <a:t>to add. </a:t>
            </a:r>
            <a:endParaRPr lang="en-CA" sz="4000" dirty="0">
              <a:latin typeface="Book Antiqua" panose="02040602050305030304" pitchFamily="18" charset="0"/>
            </a:endParaRPr>
          </a:p>
          <a:p>
            <a:r>
              <a:rPr lang="en-CA" sz="4000" dirty="0" smtClean="0">
                <a:latin typeface="Book Antiqua" panose="02040602050305030304" pitchFamily="18" charset="0"/>
              </a:rPr>
              <a:t>Using </a:t>
            </a:r>
            <a:r>
              <a:rPr lang="en-CA" sz="4000" dirty="0">
                <a:latin typeface="Book Antiqua" panose="02040602050305030304" pitchFamily="18" charset="0"/>
              </a:rPr>
              <a:t>15 as a starting point, </a:t>
            </a:r>
            <a:r>
              <a:rPr lang="en-CA" sz="4000" dirty="0" smtClean="0">
                <a:latin typeface="Book Antiqua" panose="02040602050305030304" pitchFamily="18" charset="0"/>
              </a:rPr>
              <a:t>the </a:t>
            </a:r>
            <a:r>
              <a:rPr lang="en-CA" sz="4000" dirty="0">
                <a:latin typeface="Book Antiqua" panose="02040602050305030304" pitchFamily="18" charset="0"/>
              </a:rPr>
              <a:t>first card is added to 15 with the goal of eventually getting to 30. The second player will </a:t>
            </a:r>
            <a:r>
              <a:rPr lang="en-CA" sz="4000" dirty="0" smtClean="0">
                <a:latin typeface="Book Antiqua" panose="02040602050305030304" pitchFamily="18" charset="0"/>
              </a:rPr>
              <a:t>flip a card and subtract </a:t>
            </a:r>
            <a:r>
              <a:rPr lang="en-CA" sz="4000" dirty="0">
                <a:latin typeface="Book Antiqua" panose="02040602050305030304" pitchFamily="18" charset="0"/>
              </a:rPr>
              <a:t>the amount of his overturned card from the new total, with the goal of getting to </a:t>
            </a:r>
            <a:r>
              <a:rPr lang="en-CA" sz="4000" dirty="0" smtClean="0">
                <a:latin typeface="Book Antiqua" panose="02040602050305030304" pitchFamily="18" charset="0"/>
              </a:rPr>
              <a:t>zero.</a:t>
            </a:r>
            <a:endParaRPr lang="en-CA" sz="4000" dirty="0">
              <a:latin typeface="Book Antiqua" panose="02040602050305030304" pitchFamily="18" charset="0"/>
            </a:endParaRPr>
          </a:p>
          <a:p>
            <a:r>
              <a:rPr lang="en-CA" sz="4000" dirty="0">
                <a:latin typeface="Book Antiqua" panose="02040602050305030304" pitchFamily="18" charset="0"/>
              </a:rPr>
              <a:t>So if player one flips a 7, the total goes to 22 (15 + 7). Then if player two flips a 6, we go back to 16 and so on until someone wins by hitting </a:t>
            </a:r>
            <a:r>
              <a:rPr lang="en-CA" sz="4000" dirty="0" smtClean="0">
                <a:latin typeface="Book Antiqua" panose="02040602050305030304" pitchFamily="18" charset="0"/>
              </a:rPr>
              <a:t>either 30 </a:t>
            </a:r>
            <a:r>
              <a:rPr lang="en-CA" sz="4000" dirty="0">
                <a:latin typeface="Book Antiqua" panose="02040602050305030304" pitchFamily="18" charset="0"/>
              </a:rPr>
              <a:t>or 0. </a:t>
            </a:r>
          </a:p>
          <a:p>
            <a:r>
              <a:rPr lang="en-CA" sz="4000" dirty="0">
                <a:latin typeface="Book Antiqua" panose="02040602050305030304" pitchFamily="18" charset="0"/>
              </a:rPr>
              <a:t>Sometimes the game lasts only a few flips, sometimes it goes through the whole deck. </a:t>
            </a:r>
            <a:endParaRPr lang="en-CA" sz="4000" dirty="0" smtClean="0">
              <a:latin typeface="Book Antiqua" panose="02040602050305030304" pitchFamily="18" charset="0"/>
            </a:endParaRPr>
          </a:p>
          <a:p>
            <a:r>
              <a:rPr lang="en-CA" sz="4000" dirty="0" smtClean="0">
                <a:latin typeface="Book Antiqua" panose="02040602050305030304" pitchFamily="18" charset="0"/>
              </a:rPr>
              <a:t>If </a:t>
            </a:r>
            <a:r>
              <a:rPr lang="en-CA" sz="4000" dirty="0">
                <a:latin typeface="Book Antiqua" panose="02040602050305030304" pitchFamily="18" charset="0"/>
              </a:rPr>
              <a:t>it does go </a:t>
            </a:r>
            <a:r>
              <a:rPr lang="en-CA" sz="4000" dirty="0" smtClean="0">
                <a:latin typeface="Book Antiqua" panose="02040602050305030304" pitchFamily="18" charset="0"/>
              </a:rPr>
              <a:t>on for a while, </a:t>
            </a:r>
            <a:r>
              <a:rPr lang="en-CA" sz="4000" dirty="0">
                <a:latin typeface="Book Antiqua" panose="02040602050305030304" pitchFamily="18" charset="0"/>
              </a:rPr>
              <a:t>when someone runs out of cards, the other player gives them enough to make </a:t>
            </a:r>
            <a:r>
              <a:rPr lang="en-CA" sz="4000" dirty="0" smtClean="0">
                <a:latin typeface="Book Antiqua" panose="02040602050305030304" pitchFamily="18" charset="0"/>
              </a:rPr>
              <a:t>things </a:t>
            </a:r>
            <a:r>
              <a:rPr lang="en-CA" sz="4000" dirty="0">
                <a:latin typeface="Book Antiqua" panose="02040602050305030304" pitchFamily="18" charset="0"/>
              </a:rPr>
              <a:t>equal and they then play to the </a:t>
            </a:r>
            <a:r>
              <a:rPr lang="en-CA" sz="4000" dirty="0" smtClean="0">
                <a:latin typeface="Book Antiqua" panose="02040602050305030304" pitchFamily="18" charset="0"/>
              </a:rPr>
              <a:t>end of the deck, </a:t>
            </a:r>
            <a:r>
              <a:rPr lang="en-CA" sz="4000" dirty="0">
                <a:latin typeface="Book Antiqua" panose="02040602050305030304" pitchFamily="18" charset="0"/>
              </a:rPr>
              <a:t>with the winner decided by who is closest to their goal. </a:t>
            </a:r>
            <a:endParaRPr lang="en-CA" sz="4000" dirty="0" smtClean="0">
              <a:latin typeface="Book Antiqua" panose="02040602050305030304" pitchFamily="18" charset="0"/>
            </a:endParaRPr>
          </a:p>
          <a:p>
            <a:r>
              <a:rPr lang="en-CA" sz="4000" dirty="0" smtClean="0">
                <a:latin typeface="Book Antiqua" panose="02040602050305030304" pitchFamily="18" charset="0"/>
              </a:rPr>
              <a:t>A </a:t>
            </a:r>
            <a:r>
              <a:rPr lang="en-CA" sz="4000" dirty="0">
                <a:latin typeface="Book Antiqua" panose="02040602050305030304" pitchFamily="18" charset="0"/>
              </a:rPr>
              <a:t>tie would </a:t>
            </a:r>
            <a:r>
              <a:rPr lang="en-CA" sz="4000" dirty="0" smtClean="0">
                <a:latin typeface="Book Antiqua" panose="02040602050305030304" pitchFamily="18" charset="0"/>
              </a:rPr>
              <a:t>result only </a:t>
            </a:r>
            <a:r>
              <a:rPr lang="en-CA" sz="4000" dirty="0">
                <a:latin typeface="Book Antiqua" panose="02040602050305030304" pitchFamily="18" charset="0"/>
              </a:rPr>
              <a:t>if you ended back at </a:t>
            </a:r>
            <a:r>
              <a:rPr lang="en-CA" sz="4000" dirty="0" smtClean="0">
                <a:latin typeface="Book Antiqua" panose="02040602050305030304" pitchFamily="18" charset="0"/>
              </a:rPr>
              <a:t>15 at the end of the deck.</a:t>
            </a:r>
            <a:endParaRPr lang="en-CA" sz="4000" dirty="0">
              <a:latin typeface="Book Antiqua" panose="02040602050305030304" pitchFamily="18" charset="0"/>
            </a:endParaRPr>
          </a:p>
          <a:p>
            <a:endParaRPr lang="en-CA" dirty="0"/>
          </a:p>
        </p:txBody>
      </p:sp>
    </p:spTree>
    <p:extLst>
      <p:ext uri="{BB962C8B-B14F-4D97-AF65-F5344CB8AC3E}">
        <p14:creationId xmlns:p14="http://schemas.microsoft.com/office/powerpoint/2010/main" val="33399705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latin typeface="Brush Script MT" panose="03060802040406070304" pitchFamily="66" charset="0"/>
              </a:rPr>
              <a:t>Tic-Tac-Toe Sums</a:t>
            </a:r>
            <a:endParaRPr lang="en-CA" dirty="0">
              <a:latin typeface="Brush Script MT" panose="03060802040406070304" pitchFamily="66" charset="0"/>
            </a:endParaRPr>
          </a:p>
        </p:txBody>
      </p:sp>
      <p:sp>
        <p:nvSpPr>
          <p:cNvPr id="3" name="Content Placeholder 2"/>
          <p:cNvSpPr>
            <a:spLocks noGrp="1"/>
          </p:cNvSpPr>
          <p:nvPr>
            <p:ph idx="1"/>
          </p:nvPr>
        </p:nvSpPr>
        <p:spPr>
          <a:xfrm>
            <a:off x="467544" y="1340771"/>
            <a:ext cx="8229600" cy="4525963"/>
          </a:xfrm>
        </p:spPr>
        <p:txBody>
          <a:bodyPr>
            <a:normAutofit fontScale="25000" lnSpcReduction="20000"/>
          </a:bodyPr>
          <a:lstStyle/>
          <a:p>
            <a:pPr lvl="0" fontAlgn="base"/>
            <a:r>
              <a:rPr lang="en-CA" sz="7200" b="1" dirty="0" smtClean="0">
                <a:latin typeface="Book Antiqua" panose="02040602050305030304" pitchFamily="18" charset="0"/>
              </a:rPr>
              <a:t>Requirements: Playing Board, Game Markers</a:t>
            </a:r>
          </a:p>
          <a:p>
            <a:pPr lvl="0" fontAlgn="base"/>
            <a:r>
              <a:rPr lang="en-CA" sz="7200" b="1" dirty="0" smtClean="0">
                <a:latin typeface="Book Antiqua" panose="02040602050305030304" pitchFamily="18" charset="0"/>
              </a:rPr>
              <a:t>Two player game</a:t>
            </a:r>
          </a:p>
          <a:p>
            <a:pPr marL="0" lvl="0" indent="0" fontAlgn="base">
              <a:buNone/>
            </a:pPr>
            <a:endParaRPr lang="en-CA" sz="4800" dirty="0" smtClean="0">
              <a:latin typeface="Book Antiqua" panose="02040602050305030304" pitchFamily="18" charset="0"/>
            </a:endParaRPr>
          </a:p>
          <a:p>
            <a:pPr marL="0" lvl="0" indent="0" fontAlgn="base">
              <a:buNone/>
            </a:pPr>
            <a:r>
              <a:rPr lang="en-CA" sz="7200" b="1" dirty="0" smtClean="0">
                <a:latin typeface="Book Antiqua" panose="02040602050305030304" pitchFamily="18" charset="0"/>
              </a:rPr>
              <a:t>How to play:</a:t>
            </a:r>
          </a:p>
          <a:p>
            <a:pPr marL="0" lvl="0" indent="0" fontAlgn="base">
              <a:buNone/>
            </a:pPr>
            <a:endParaRPr lang="en-CA" sz="7200" dirty="0" smtClean="0">
              <a:latin typeface="Book Antiqua" panose="02040602050305030304" pitchFamily="18" charset="0"/>
            </a:endParaRPr>
          </a:p>
          <a:p>
            <a:pPr lvl="0" fontAlgn="base"/>
            <a:r>
              <a:rPr lang="en-CA" sz="7200" dirty="0" smtClean="0">
                <a:latin typeface="Book Antiqua" panose="02040602050305030304" pitchFamily="18" charset="0"/>
              </a:rPr>
              <a:t>Player 1 </a:t>
            </a:r>
            <a:r>
              <a:rPr lang="en-CA" sz="7200" dirty="0">
                <a:latin typeface="Book Antiqua" panose="02040602050305030304" pitchFamily="18" charset="0"/>
              </a:rPr>
              <a:t>and Player </a:t>
            </a:r>
            <a:r>
              <a:rPr lang="en-CA" sz="7200" dirty="0" smtClean="0">
                <a:latin typeface="Book Antiqua" panose="02040602050305030304" pitchFamily="18" charset="0"/>
              </a:rPr>
              <a:t>2 each place a marker under one number (from 1 </a:t>
            </a:r>
            <a:r>
              <a:rPr lang="en-CA" sz="7200" dirty="0">
                <a:latin typeface="Book Antiqua" panose="02040602050305030304" pitchFamily="18" charset="0"/>
              </a:rPr>
              <a:t>– </a:t>
            </a:r>
            <a:r>
              <a:rPr lang="en-CA" sz="7200" dirty="0" smtClean="0">
                <a:latin typeface="Book Antiqua" panose="02040602050305030304" pitchFamily="18" charset="0"/>
              </a:rPr>
              <a:t>9) </a:t>
            </a:r>
            <a:r>
              <a:rPr lang="en-CA" sz="7200" dirty="0">
                <a:latin typeface="Book Antiqua" panose="02040602050305030304" pitchFamily="18" charset="0"/>
              </a:rPr>
              <a:t>at the bottom of the </a:t>
            </a:r>
            <a:r>
              <a:rPr lang="en-CA" sz="7200" dirty="0" smtClean="0">
                <a:latin typeface="Book Antiqua" panose="02040602050305030304" pitchFamily="18" charset="0"/>
              </a:rPr>
              <a:t>game board.</a:t>
            </a:r>
          </a:p>
          <a:p>
            <a:pPr lvl="0" fontAlgn="base"/>
            <a:r>
              <a:rPr lang="en-CA" sz="7200" dirty="0" smtClean="0">
                <a:latin typeface="Book Antiqua" panose="02040602050305030304" pitchFamily="18" charset="0"/>
              </a:rPr>
              <a:t>Player 1</a:t>
            </a:r>
            <a:r>
              <a:rPr lang="en-CA" sz="7200" dirty="0">
                <a:latin typeface="Book Antiqua" panose="02040602050305030304" pitchFamily="18" charset="0"/>
              </a:rPr>
              <a:t> </a:t>
            </a:r>
            <a:r>
              <a:rPr lang="en-CA" sz="7200" dirty="0" smtClean="0">
                <a:latin typeface="Book Antiqua" panose="02040602050305030304" pitchFamily="18" charset="0"/>
              </a:rPr>
              <a:t>then moves </a:t>
            </a:r>
            <a:r>
              <a:rPr lang="en-CA" sz="7200" dirty="0">
                <a:latin typeface="Book Antiqua" panose="02040602050305030304" pitchFamily="18" charset="0"/>
              </a:rPr>
              <a:t>only one of the two markers </a:t>
            </a:r>
            <a:r>
              <a:rPr lang="en-CA" sz="7200" dirty="0" smtClean="0">
                <a:latin typeface="Book Antiqua" panose="02040602050305030304" pitchFamily="18" charset="0"/>
              </a:rPr>
              <a:t>under </a:t>
            </a:r>
            <a:r>
              <a:rPr lang="en-CA" sz="7200" dirty="0">
                <a:latin typeface="Book Antiqua" panose="02040602050305030304" pitchFamily="18" charset="0"/>
              </a:rPr>
              <a:t>a new </a:t>
            </a:r>
            <a:r>
              <a:rPr lang="en-CA" sz="7200" dirty="0" smtClean="0">
                <a:latin typeface="Book Antiqua" panose="02040602050305030304" pitchFamily="18" charset="0"/>
              </a:rPr>
              <a:t>number</a:t>
            </a:r>
            <a:r>
              <a:rPr lang="en-CA" sz="7200" dirty="0">
                <a:latin typeface="Book Antiqua" panose="02040602050305030304" pitchFamily="18" charset="0"/>
              </a:rPr>
              <a:t> </a:t>
            </a:r>
            <a:r>
              <a:rPr lang="en-CA" sz="7200" dirty="0" smtClean="0">
                <a:latin typeface="Book Antiqua" panose="02040602050305030304" pitchFamily="18" charset="0"/>
              </a:rPr>
              <a:t>and then </a:t>
            </a:r>
            <a:r>
              <a:rPr lang="en-CA" sz="7200" dirty="0">
                <a:latin typeface="Book Antiqua" panose="02040602050305030304" pitchFamily="18" charset="0"/>
              </a:rPr>
              <a:t>places </a:t>
            </a:r>
            <a:r>
              <a:rPr lang="en-CA" sz="7200" dirty="0" smtClean="0">
                <a:latin typeface="Book Antiqua" panose="02040602050305030304" pitchFamily="18" charset="0"/>
              </a:rPr>
              <a:t>one of their markers </a:t>
            </a:r>
            <a:r>
              <a:rPr lang="en-CA" sz="7200" dirty="0">
                <a:latin typeface="Book Antiqua" panose="02040602050305030304" pitchFamily="18" charset="0"/>
              </a:rPr>
              <a:t>on the grid covering the </a:t>
            </a:r>
            <a:r>
              <a:rPr lang="en-CA" sz="7200" dirty="0" smtClean="0">
                <a:latin typeface="Book Antiqua" panose="02040602050305030304" pitchFamily="18" charset="0"/>
              </a:rPr>
              <a:t>sum of </a:t>
            </a:r>
            <a:r>
              <a:rPr lang="en-CA" sz="7200" dirty="0">
                <a:latin typeface="Book Antiqua" panose="02040602050305030304" pitchFamily="18" charset="0"/>
              </a:rPr>
              <a:t>the two </a:t>
            </a:r>
            <a:r>
              <a:rPr lang="en-CA" sz="7200" dirty="0" smtClean="0">
                <a:latin typeface="Book Antiqua" panose="02040602050305030304" pitchFamily="18" charset="0"/>
              </a:rPr>
              <a:t>numbers.</a:t>
            </a:r>
            <a:endParaRPr lang="en-CA" sz="7200" dirty="0">
              <a:latin typeface="Book Antiqua" panose="02040602050305030304" pitchFamily="18" charset="0"/>
            </a:endParaRPr>
          </a:p>
          <a:p>
            <a:pPr lvl="0" fontAlgn="base"/>
            <a:r>
              <a:rPr lang="en-CA" sz="7200" dirty="0">
                <a:latin typeface="Book Antiqua" panose="02040602050305030304" pitchFamily="18" charset="0"/>
              </a:rPr>
              <a:t>Player </a:t>
            </a:r>
            <a:r>
              <a:rPr lang="en-CA" sz="7200" dirty="0" smtClean="0">
                <a:latin typeface="Book Antiqua" panose="02040602050305030304" pitchFamily="18" charset="0"/>
              </a:rPr>
              <a:t>2 then moves </a:t>
            </a:r>
            <a:r>
              <a:rPr lang="en-CA" sz="7200" dirty="0">
                <a:latin typeface="Book Antiqua" panose="02040602050305030304" pitchFamily="18" charset="0"/>
              </a:rPr>
              <a:t>only one marker </a:t>
            </a:r>
            <a:r>
              <a:rPr lang="en-CA" sz="7200" dirty="0" smtClean="0">
                <a:latin typeface="Book Antiqua" panose="02040602050305030304" pitchFamily="18" charset="0"/>
              </a:rPr>
              <a:t>at the bottom to a </a:t>
            </a:r>
            <a:r>
              <a:rPr lang="en-CA" sz="7200" dirty="0">
                <a:latin typeface="Book Antiqua" panose="02040602050305030304" pitchFamily="18" charset="0"/>
              </a:rPr>
              <a:t>new </a:t>
            </a:r>
            <a:r>
              <a:rPr lang="en-CA" sz="7200" dirty="0" smtClean="0">
                <a:latin typeface="Book Antiqua" panose="02040602050305030304" pitchFamily="18" charset="0"/>
              </a:rPr>
              <a:t>number </a:t>
            </a:r>
            <a:r>
              <a:rPr lang="en-CA" sz="7200" dirty="0">
                <a:latin typeface="Book Antiqua" panose="02040602050305030304" pitchFamily="18" charset="0"/>
              </a:rPr>
              <a:t>and </a:t>
            </a:r>
            <a:r>
              <a:rPr lang="en-CA" sz="7200" dirty="0" smtClean="0">
                <a:latin typeface="Book Antiqua" panose="02040602050305030304" pitchFamily="18" charset="0"/>
              </a:rPr>
              <a:t>then places one of their markers </a:t>
            </a:r>
            <a:r>
              <a:rPr lang="en-CA" sz="7200" dirty="0">
                <a:latin typeface="Book Antiqua" panose="02040602050305030304" pitchFamily="18" charset="0"/>
              </a:rPr>
              <a:t>on the </a:t>
            </a:r>
            <a:r>
              <a:rPr lang="en-CA" sz="7200" dirty="0" smtClean="0">
                <a:latin typeface="Book Antiqua" panose="02040602050305030304" pitchFamily="18" charset="0"/>
              </a:rPr>
              <a:t>grid over the resulting su</a:t>
            </a:r>
            <a:r>
              <a:rPr lang="en-CA" sz="7200" dirty="0">
                <a:latin typeface="Book Antiqua" panose="02040602050305030304" pitchFamily="18" charset="0"/>
              </a:rPr>
              <a:t>m</a:t>
            </a:r>
            <a:r>
              <a:rPr lang="en-CA" sz="7200" dirty="0" smtClean="0">
                <a:latin typeface="Book Antiqua" panose="02040602050305030304" pitchFamily="18" charset="0"/>
              </a:rPr>
              <a:t>. </a:t>
            </a:r>
          </a:p>
          <a:p>
            <a:pPr lvl="1" fontAlgn="base"/>
            <a:r>
              <a:rPr lang="en-CA" sz="7200" dirty="0" smtClean="0">
                <a:latin typeface="Book Antiqua" panose="02040602050305030304" pitchFamily="18" charset="0"/>
              </a:rPr>
              <a:t>The </a:t>
            </a:r>
            <a:r>
              <a:rPr lang="en-CA" sz="7200" dirty="0">
                <a:latin typeface="Book Antiqua" panose="02040602050305030304" pitchFamily="18" charset="0"/>
              </a:rPr>
              <a:t>markers </a:t>
            </a:r>
            <a:r>
              <a:rPr lang="en-CA" sz="7200" b="1" i="1" dirty="0">
                <a:latin typeface="Book Antiqua" panose="02040602050305030304" pitchFamily="18" charset="0"/>
              </a:rPr>
              <a:t>can</a:t>
            </a:r>
            <a:r>
              <a:rPr lang="en-CA" sz="7200" dirty="0">
                <a:latin typeface="Book Antiqua" panose="02040602050305030304" pitchFamily="18" charset="0"/>
              </a:rPr>
              <a:t> both be placed </a:t>
            </a:r>
            <a:r>
              <a:rPr lang="en-CA" sz="7200" dirty="0" smtClean="0">
                <a:latin typeface="Book Antiqua" panose="02040602050305030304" pitchFamily="18" charset="0"/>
              </a:rPr>
              <a:t>under </a:t>
            </a:r>
            <a:r>
              <a:rPr lang="en-CA" sz="7200" dirty="0">
                <a:latin typeface="Book Antiqua" panose="02040602050305030304" pitchFamily="18" charset="0"/>
              </a:rPr>
              <a:t>the same </a:t>
            </a:r>
            <a:r>
              <a:rPr lang="en-CA" sz="7200" dirty="0" smtClean="0">
                <a:latin typeface="Book Antiqua" panose="02040602050305030304" pitchFamily="18" charset="0"/>
              </a:rPr>
              <a:t>number. </a:t>
            </a:r>
          </a:p>
          <a:p>
            <a:pPr lvl="1" fontAlgn="base"/>
            <a:r>
              <a:rPr lang="en-CA" sz="7200" dirty="0" smtClean="0">
                <a:latin typeface="Book Antiqua" panose="02040602050305030304" pitchFamily="18" charset="0"/>
              </a:rPr>
              <a:t>For </a:t>
            </a:r>
            <a:r>
              <a:rPr lang="en-CA" sz="7200" dirty="0">
                <a:latin typeface="Book Antiqua" panose="02040602050305030304" pitchFamily="18" charset="0"/>
              </a:rPr>
              <a:t>example 6 </a:t>
            </a:r>
            <a:r>
              <a:rPr lang="en-CA" sz="7200" dirty="0" smtClean="0">
                <a:latin typeface="Book Antiqua" panose="02040602050305030304" pitchFamily="18" charset="0"/>
              </a:rPr>
              <a:t>+ </a:t>
            </a:r>
            <a:r>
              <a:rPr lang="en-CA" sz="7200" dirty="0">
                <a:latin typeface="Book Antiqua" panose="02040602050305030304" pitchFamily="18" charset="0"/>
              </a:rPr>
              <a:t>6 = </a:t>
            </a:r>
            <a:r>
              <a:rPr lang="en-CA" sz="7200" dirty="0" smtClean="0">
                <a:latin typeface="Book Antiqua" panose="02040602050305030304" pitchFamily="18" charset="0"/>
              </a:rPr>
              <a:t>12.</a:t>
            </a:r>
            <a:endParaRPr lang="en-CA" sz="7200" dirty="0">
              <a:latin typeface="Book Antiqua" panose="02040602050305030304" pitchFamily="18" charset="0"/>
            </a:endParaRPr>
          </a:p>
          <a:p>
            <a:pPr lvl="0" fontAlgn="base"/>
            <a:r>
              <a:rPr lang="en-CA" sz="7200" dirty="0">
                <a:latin typeface="Book Antiqua" panose="02040602050305030304" pitchFamily="18" charset="0"/>
              </a:rPr>
              <a:t>Players alternate moving one </a:t>
            </a:r>
            <a:r>
              <a:rPr lang="en-CA" sz="7200" dirty="0" smtClean="0">
                <a:latin typeface="Book Antiqua" panose="02040602050305030304" pitchFamily="18" charset="0"/>
              </a:rPr>
              <a:t>number marker </a:t>
            </a:r>
            <a:r>
              <a:rPr lang="en-CA" sz="7200" dirty="0">
                <a:latin typeface="Book Antiqua" panose="02040602050305030304" pitchFamily="18" charset="0"/>
              </a:rPr>
              <a:t>at a time and continue placing their markers on the grid until a player has marked four </a:t>
            </a:r>
            <a:r>
              <a:rPr lang="en-CA" sz="7200" dirty="0" smtClean="0">
                <a:latin typeface="Book Antiqua" panose="02040602050305030304" pitchFamily="18" charset="0"/>
              </a:rPr>
              <a:t>sums </a:t>
            </a:r>
            <a:r>
              <a:rPr lang="en-CA" sz="7200" dirty="0">
                <a:latin typeface="Book Antiqua" panose="02040602050305030304" pitchFamily="18" charset="0"/>
              </a:rPr>
              <a:t>in a row. </a:t>
            </a:r>
            <a:endParaRPr lang="en-CA" sz="7200" dirty="0" smtClean="0">
              <a:latin typeface="Book Antiqua" panose="02040602050305030304" pitchFamily="18" charset="0"/>
            </a:endParaRPr>
          </a:p>
          <a:p>
            <a:pPr lvl="0" fontAlgn="base"/>
            <a:r>
              <a:rPr lang="en-CA" sz="7200" dirty="0" smtClean="0">
                <a:latin typeface="Book Antiqua" panose="02040602050305030304" pitchFamily="18" charset="0"/>
              </a:rPr>
              <a:t>After</a:t>
            </a:r>
            <a:r>
              <a:rPr lang="en-CA" sz="7200" dirty="0">
                <a:latin typeface="Book Antiqua" panose="02040602050305030304" pitchFamily="18" charset="0"/>
              </a:rPr>
              <a:t> the game players should discuss their strategies.</a:t>
            </a:r>
          </a:p>
          <a:p>
            <a:endParaRPr lang="en-CA" sz="6000" dirty="0"/>
          </a:p>
        </p:txBody>
      </p:sp>
    </p:spTree>
    <p:extLst>
      <p:ext uri="{BB962C8B-B14F-4D97-AF65-F5344CB8AC3E}">
        <p14:creationId xmlns:p14="http://schemas.microsoft.com/office/powerpoint/2010/main" val="3674363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792088"/>
          </a:xfrm>
        </p:spPr>
        <p:txBody>
          <a:bodyPr/>
          <a:lstStyle/>
          <a:p>
            <a:r>
              <a:rPr lang="en-CA" dirty="0" smtClean="0">
                <a:latin typeface="Brush Script MT" panose="03060802040406070304" pitchFamily="66" charset="0"/>
              </a:rPr>
              <a:t>Five Generals</a:t>
            </a:r>
            <a:endParaRPr lang="en-CA" dirty="0">
              <a:latin typeface="Brush Script MT" panose="03060802040406070304" pitchFamily="66" charset="0"/>
            </a:endParaRPr>
          </a:p>
        </p:txBody>
      </p:sp>
      <p:sp>
        <p:nvSpPr>
          <p:cNvPr id="3" name="Content Placeholder 2"/>
          <p:cNvSpPr>
            <a:spLocks noGrp="1"/>
          </p:cNvSpPr>
          <p:nvPr>
            <p:ph idx="1"/>
          </p:nvPr>
        </p:nvSpPr>
        <p:spPr>
          <a:xfrm>
            <a:off x="467544" y="1268763"/>
            <a:ext cx="8229600" cy="4525963"/>
          </a:xfrm>
        </p:spPr>
        <p:txBody>
          <a:bodyPr>
            <a:normAutofit fontScale="47500" lnSpcReduction="20000"/>
          </a:bodyPr>
          <a:lstStyle/>
          <a:p>
            <a:r>
              <a:rPr lang="en-CA" sz="3400" b="1" dirty="0" smtClean="0">
                <a:latin typeface="Book Antiqua" panose="02040602050305030304" pitchFamily="18" charset="0"/>
              </a:rPr>
              <a:t>Requirements: Deck of cards with face cards removed</a:t>
            </a:r>
          </a:p>
          <a:p>
            <a:r>
              <a:rPr lang="en-CA" sz="3400" b="1" dirty="0" smtClean="0">
                <a:latin typeface="Book Antiqua" panose="02040602050305030304" pitchFamily="18" charset="0"/>
              </a:rPr>
              <a:t>Two player game</a:t>
            </a:r>
          </a:p>
          <a:p>
            <a:endParaRPr lang="en-CA" sz="3400" dirty="0">
              <a:latin typeface="Book Antiqua" panose="02040602050305030304" pitchFamily="18" charset="0"/>
            </a:endParaRPr>
          </a:p>
          <a:p>
            <a:pPr marL="0" indent="0">
              <a:buNone/>
            </a:pPr>
            <a:r>
              <a:rPr lang="en-CA" sz="3400" b="1" dirty="0" smtClean="0">
                <a:latin typeface="Book Antiqua" panose="02040602050305030304" pitchFamily="18" charset="0"/>
              </a:rPr>
              <a:t>How to Play:</a:t>
            </a:r>
          </a:p>
          <a:p>
            <a:pPr marL="0" indent="0">
              <a:buNone/>
            </a:pPr>
            <a:endParaRPr lang="en-CA" sz="3400" dirty="0" smtClean="0">
              <a:latin typeface="Book Antiqua" panose="02040602050305030304" pitchFamily="18" charset="0"/>
            </a:endParaRPr>
          </a:p>
          <a:p>
            <a:r>
              <a:rPr lang="en-CA" sz="3400" dirty="0" smtClean="0">
                <a:latin typeface="Book Antiqua" panose="02040602050305030304" pitchFamily="18" charset="0"/>
              </a:rPr>
              <a:t>Deal out five cards each face down in a row in front of each player. Do not look at your cards – These are the armies. </a:t>
            </a:r>
          </a:p>
          <a:p>
            <a:r>
              <a:rPr lang="en-CA" sz="3400" dirty="0" smtClean="0">
                <a:latin typeface="Book Antiqua" panose="02040602050305030304" pitchFamily="18" charset="0"/>
              </a:rPr>
              <a:t>Then deal out 5 cards each face up, one on top of each army. These are the generals.</a:t>
            </a:r>
          </a:p>
          <a:p>
            <a:r>
              <a:rPr lang="en-CA" sz="3400" dirty="0" smtClean="0">
                <a:latin typeface="Book Antiqua" panose="02040602050305030304" pitchFamily="18" charset="0"/>
              </a:rPr>
              <a:t>Decide who goes first (cut cards, R/P/S, etc.) </a:t>
            </a:r>
          </a:p>
          <a:p>
            <a:r>
              <a:rPr lang="en-CA" sz="3400" dirty="0" smtClean="0">
                <a:latin typeface="Book Antiqua" panose="02040602050305030304" pitchFamily="18" charset="0"/>
              </a:rPr>
              <a:t>The first player, after looking at only the generals, decides which opposing army to attack and the two players flip those army cards. The winner of the battle is the player with the largest sum or product. The winner keeps all four cards.</a:t>
            </a:r>
          </a:p>
          <a:p>
            <a:r>
              <a:rPr lang="en-CA" sz="3400" dirty="0" smtClean="0">
                <a:latin typeface="Book Antiqua" panose="02040602050305030304" pitchFamily="18" charset="0"/>
              </a:rPr>
              <a:t>The loser of the battle gets to counter-attack by choosing one of the opposing players armies to battle with one of their remaining armies.</a:t>
            </a:r>
          </a:p>
          <a:p>
            <a:r>
              <a:rPr lang="en-CA" sz="3400" dirty="0" smtClean="0">
                <a:latin typeface="Book Antiqua" panose="02040602050305030304" pitchFamily="18" charset="0"/>
              </a:rPr>
              <a:t>If there is a tie, a second set of armies is chosen to go into battle and the winner of that battle gets all eight cards.</a:t>
            </a:r>
          </a:p>
          <a:p>
            <a:r>
              <a:rPr lang="en-CA" sz="3400" dirty="0" smtClean="0">
                <a:latin typeface="Book Antiqua" panose="02040602050305030304" pitchFamily="18" charset="0"/>
              </a:rPr>
              <a:t>The winner of the game is the player that wins the most cards/battles.</a:t>
            </a:r>
          </a:p>
          <a:p>
            <a:r>
              <a:rPr lang="en-CA" sz="3400" dirty="0" smtClean="0">
                <a:latin typeface="Book Antiqua" panose="02040602050305030304" pitchFamily="18" charset="0"/>
              </a:rPr>
              <a:t>If there is a tie in the fifth battle and the game is even at two battles a piece then each player choses two new cards, with the greater sum or product winning the game. </a:t>
            </a:r>
          </a:p>
          <a:p>
            <a:endParaRPr lang="en-CA" dirty="0" smtClean="0"/>
          </a:p>
          <a:p>
            <a:endParaRPr lang="en-CA" dirty="0" smtClean="0"/>
          </a:p>
          <a:p>
            <a:endParaRPr lang="en-CA" dirty="0"/>
          </a:p>
        </p:txBody>
      </p:sp>
    </p:spTree>
    <p:extLst>
      <p:ext uri="{BB962C8B-B14F-4D97-AF65-F5344CB8AC3E}">
        <p14:creationId xmlns:p14="http://schemas.microsoft.com/office/powerpoint/2010/main" val="5363139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stretch>
            <a:fillRect/>
          </a:stretch>
        </p:blipFill>
        <p:spPr>
          <a:xfrm>
            <a:off x="1403648" y="2420888"/>
            <a:ext cx="6334125" cy="1247775"/>
          </a:xfrm>
          <a:prstGeom prst="rect">
            <a:avLst/>
          </a:prstGeom>
        </p:spPr>
      </p:pic>
    </p:spTree>
    <p:extLst>
      <p:ext uri="{BB962C8B-B14F-4D97-AF65-F5344CB8AC3E}">
        <p14:creationId xmlns:p14="http://schemas.microsoft.com/office/powerpoint/2010/main" val="41957524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latin typeface="Brush Script MT" panose="03060802040406070304" pitchFamily="66" charset="0"/>
                <a:cs typeface="Arial" panose="020B0604020202020204" pitchFamily="34" charset="0"/>
              </a:rPr>
              <a:t>Why do Math at Home?</a:t>
            </a:r>
            <a:endParaRPr lang="en-CA" dirty="0">
              <a:latin typeface="Brush Script MT" panose="03060802040406070304" pitchFamily="66" charset="0"/>
              <a:cs typeface="Arial" panose="020B0604020202020204" pitchFamily="34" charset="0"/>
            </a:endParaRPr>
          </a:p>
        </p:txBody>
      </p:sp>
      <p:sp>
        <p:nvSpPr>
          <p:cNvPr id="3" name="Content Placeholder 2"/>
          <p:cNvSpPr>
            <a:spLocks noGrp="1"/>
          </p:cNvSpPr>
          <p:nvPr>
            <p:ph idx="1"/>
          </p:nvPr>
        </p:nvSpPr>
        <p:spPr>
          <a:xfrm>
            <a:off x="395536" y="1268760"/>
            <a:ext cx="8229600" cy="4968552"/>
          </a:xfrm>
        </p:spPr>
        <p:txBody>
          <a:bodyPr/>
          <a:lstStyle/>
          <a:p>
            <a:r>
              <a:rPr lang="en-CA" dirty="0" smtClean="0">
                <a:latin typeface="Book Antiqua" panose="02040602050305030304" pitchFamily="18" charset="0"/>
              </a:rPr>
              <a:t>Your kids will become better learners!</a:t>
            </a:r>
          </a:p>
          <a:p>
            <a:pPr marL="742950" lvl="2" indent="-342900"/>
            <a:r>
              <a:rPr lang="en-CA" dirty="0" smtClean="0">
                <a:latin typeface="Book Antiqua" panose="02040602050305030304" pitchFamily="18" charset="0"/>
              </a:rPr>
              <a:t>Not just better at math!</a:t>
            </a:r>
          </a:p>
          <a:p>
            <a:r>
              <a:rPr lang="en-CA" dirty="0" smtClean="0">
                <a:latin typeface="Book Antiqua" panose="02040602050305030304" pitchFamily="18" charset="0"/>
              </a:rPr>
              <a:t>Math is a language</a:t>
            </a:r>
          </a:p>
          <a:p>
            <a:pPr lvl="1">
              <a:buFont typeface="Arial" panose="020B0604020202020204" pitchFamily="34" charset="0"/>
              <a:buChar char="•"/>
            </a:pPr>
            <a:r>
              <a:rPr lang="en-CA" dirty="0" smtClean="0">
                <a:latin typeface="Book Antiqua" panose="02040602050305030304" pitchFamily="18" charset="0"/>
              </a:rPr>
              <a:t>The more you use it, the more fluent you become.</a:t>
            </a:r>
          </a:p>
          <a:p>
            <a:r>
              <a:rPr lang="en-CA" dirty="0" smtClean="0">
                <a:latin typeface="Book Antiqua" panose="02040602050305030304" pitchFamily="18" charset="0"/>
              </a:rPr>
              <a:t>It develops the right habits.</a:t>
            </a:r>
          </a:p>
          <a:p>
            <a:r>
              <a:rPr lang="en-CA" dirty="0" smtClean="0">
                <a:latin typeface="Book Antiqua" panose="02040602050305030304" pitchFamily="18" charset="0"/>
              </a:rPr>
              <a:t>You have control.</a:t>
            </a:r>
          </a:p>
          <a:p>
            <a:r>
              <a:rPr lang="en-CA" dirty="0" smtClean="0">
                <a:latin typeface="Book Antiqua" panose="02040602050305030304" pitchFamily="18" charset="0"/>
              </a:rPr>
              <a:t>It can be a lot of fun!</a:t>
            </a:r>
          </a:p>
          <a:p>
            <a:endParaRPr lang="en-CA" dirty="0"/>
          </a:p>
          <a:p>
            <a:endParaRPr lang="en-CA" dirty="0" smtClean="0"/>
          </a:p>
          <a:p>
            <a:endParaRPr lang="en-CA" dirty="0" smtClean="0"/>
          </a:p>
        </p:txBody>
      </p:sp>
    </p:spTree>
    <p:extLst>
      <p:ext uri="{BB962C8B-B14F-4D97-AF65-F5344CB8AC3E}">
        <p14:creationId xmlns:p14="http://schemas.microsoft.com/office/powerpoint/2010/main" val="801899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r>
              <a:rPr lang="en-CA" dirty="0">
                <a:latin typeface="Brush Script MT" panose="03060802040406070304" pitchFamily="66" charset="0"/>
              </a:rPr>
              <a:t>Why Games</a:t>
            </a:r>
            <a:r>
              <a:rPr lang="en-CA" dirty="0" smtClean="0">
                <a:latin typeface="Brush Script MT" panose="03060802040406070304" pitchFamily="66" charset="0"/>
              </a:rPr>
              <a:t>?</a:t>
            </a:r>
            <a:endParaRPr lang="en-CA" dirty="0">
              <a:latin typeface="Brush Script MT" panose="03060802040406070304" pitchFamily="66" charset="0"/>
            </a:endParaRPr>
          </a:p>
        </p:txBody>
      </p:sp>
      <p:sp>
        <p:nvSpPr>
          <p:cNvPr id="3" name="Content Placeholder 2"/>
          <p:cNvSpPr>
            <a:spLocks noGrp="1"/>
          </p:cNvSpPr>
          <p:nvPr>
            <p:ph idx="1"/>
          </p:nvPr>
        </p:nvSpPr>
        <p:spPr>
          <a:xfrm>
            <a:off x="467544" y="1052739"/>
            <a:ext cx="8229600" cy="4525963"/>
          </a:xfrm>
        </p:spPr>
        <p:txBody>
          <a:bodyPr>
            <a:normAutofit fontScale="25000" lnSpcReduction="20000"/>
          </a:bodyPr>
          <a:lstStyle/>
          <a:p>
            <a:pPr lvl="0"/>
            <a:r>
              <a:rPr lang="en-CA" sz="11200" dirty="0">
                <a:latin typeface="Book Antiqua" panose="02040602050305030304" pitchFamily="18" charset="0"/>
              </a:rPr>
              <a:t>Games build </a:t>
            </a:r>
            <a:r>
              <a:rPr lang="en-CA" sz="11200" dirty="0" smtClean="0">
                <a:latin typeface="Book Antiqua" panose="02040602050305030304" pitchFamily="18" charset="0"/>
              </a:rPr>
              <a:t>more than just basic math skills</a:t>
            </a:r>
            <a:endParaRPr lang="en-CA" sz="11200" dirty="0">
              <a:latin typeface="Book Antiqua" panose="02040602050305030304" pitchFamily="18" charset="0"/>
            </a:endParaRPr>
          </a:p>
          <a:p>
            <a:pPr marL="457200" lvl="1" indent="0">
              <a:buNone/>
            </a:pPr>
            <a:endParaRPr lang="en-CA" sz="6400" dirty="0" smtClean="0">
              <a:latin typeface="Book Antiqua" panose="02040602050305030304" pitchFamily="18" charset="0"/>
            </a:endParaRPr>
          </a:p>
          <a:p>
            <a:pPr lvl="0"/>
            <a:r>
              <a:rPr lang="en-CA" sz="11200" dirty="0" smtClean="0">
                <a:latin typeface="Book Antiqua" panose="02040602050305030304" pitchFamily="18" charset="0"/>
              </a:rPr>
              <a:t>Games help develop a </a:t>
            </a:r>
            <a:r>
              <a:rPr lang="en-CA" sz="11200" i="1" dirty="0" smtClean="0">
                <a:latin typeface="Book Antiqua" panose="02040602050305030304" pitchFamily="18" charset="0"/>
              </a:rPr>
              <a:t>fondness</a:t>
            </a:r>
            <a:r>
              <a:rPr lang="en-CA" sz="11200" dirty="0" smtClean="0">
                <a:latin typeface="Book Antiqua" panose="02040602050305030304" pitchFamily="18" charset="0"/>
              </a:rPr>
              <a:t> for math</a:t>
            </a:r>
          </a:p>
          <a:p>
            <a:pPr marL="0" lvl="0" indent="0">
              <a:buNone/>
            </a:pPr>
            <a:endParaRPr lang="en-CA" sz="11200" dirty="0" smtClean="0">
              <a:latin typeface="Book Antiqua" panose="02040602050305030304" pitchFamily="18" charset="0"/>
            </a:endParaRPr>
          </a:p>
          <a:p>
            <a:pPr lvl="0"/>
            <a:r>
              <a:rPr lang="en-CA" sz="11200" dirty="0" smtClean="0">
                <a:latin typeface="Book Antiqua" panose="02040602050305030304" pitchFamily="18" charset="0"/>
              </a:rPr>
              <a:t>Games </a:t>
            </a:r>
            <a:r>
              <a:rPr lang="en-CA" sz="11200" dirty="0">
                <a:latin typeface="Book Antiqua" panose="02040602050305030304" pitchFamily="18" charset="0"/>
              </a:rPr>
              <a:t>give you a </a:t>
            </a:r>
            <a:r>
              <a:rPr lang="en-CA" sz="11200" dirty="0" smtClean="0">
                <a:latin typeface="Book Antiqua" panose="02040602050305030304" pitchFamily="18" charset="0"/>
              </a:rPr>
              <a:t>real window </a:t>
            </a:r>
            <a:r>
              <a:rPr lang="en-CA" sz="11200" dirty="0">
                <a:latin typeface="Book Antiqua" panose="02040602050305030304" pitchFamily="18" charset="0"/>
              </a:rPr>
              <a:t>into </a:t>
            </a:r>
            <a:r>
              <a:rPr lang="en-CA" sz="11200" dirty="0" smtClean="0">
                <a:latin typeface="Book Antiqua" panose="02040602050305030304" pitchFamily="18" charset="0"/>
              </a:rPr>
              <a:t>both their </a:t>
            </a:r>
            <a:r>
              <a:rPr lang="en-CA" sz="11200" dirty="0">
                <a:latin typeface="Book Antiqua" panose="02040602050305030304" pitchFamily="18" charset="0"/>
              </a:rPr>
              <a:t>computational skills and their strategic thinking </a:t>
            </a:r>
            <a:endParaRPr lang="en-CA" sz="11200" dirty="0" smtClean="0">
              <a:latin typeface="Book Antiqua" panose="02040602050305030304" pitchFamily="18" charset="0"/>
            </a:endParaRPr>
          </a:p>
          <a:p>
            <a:pPr marL="0" lvl="0" indent="0">
              <a:buNone/>
            </a:pPr>
            <a:endParaRPr lang="en-CA" sz="11200" dirty="0">
              <a:latin typeface="Book Antiqua" panose="02040602050305030304" pitchFamily="18" charset="0"/>
            </a:endParaRPr>
          </a:p>
          <a:p>
            <a:pPr lvl="0"/>
            <a:r>
              <a:rPr lang="en-CA" sz="11200" dirty="0" smtClean="0">
                <a:latin typeface="Book Antiqua" panose="02040602050305030304" pitchFamily="18" charset="0"/>
              </a:rPr>
              <a:t>Games can help </a:t>
            </a:r>
            <a:r>
              <a:rPr lang="en-CA" sz="11200" dirty="0">
                <a:latin typeface="Book Antiqua" panose="02040602050305030304" pitchFamily="18" charset="0"/>
              </a:rPr>
              <a:t>build </a:t>
            </a:r>
            <a:r>
              <a:rPr lang="en-CA" sz="11200" dirty="0" smtClean="0">
                <a:latin typeface="Book Antiqua" panose="02040602050305030304" pitchFamily="18" charset="0"/>
              </a:rPr>
              <a:t>confidence</a:t>
            </a:r>
          </a:p>
          <a:p>
            <a:pPr marL="0" lvl="0" indent="0">
              <a:buNone/>
            </a:pPr>
            <a:r>
              <a:rPr lang="en-CA" sz="11200" dirty="0" smtClean="0">
                <a:latin typeface="Book Antiqua" panose="02040602050305030304" pitchFamily="18" charset="0"/>
              </a:rPr>
              <a:t> </a:t>
            </a:r>
          </a:p>
          <a:p>
            <a:pPr lvl="0"/>
            <a:r>
              <a:rPr lang="en-CA" sz="11200" dirty="0" smtClean="0">
                <a:latin typeface="Book Antiqua" panose="02040602050305030304" pitchFamily="18" charset="0"/>
              </a:rPr>
              <a:t>Games </a:t>
            </a:r>
            <a:r>
              <a:rPr lang="en-CA" sz="11200" dirty="0">
                <a:latin typeface="Book Antiqua" panose="02040602050305030304" pitchFamily="18" charset="0"/>
              </a:rPr>
              <a:t>aren’t graded or </a:t>
            </a:r>
            <a:r>
              <a:rPr lang="en-CA" sz="11200" dirty="0" smtClean="0">
                <a:latin typeface="Book Antiqua" panose="02040602050305030304" pitchFamily="18" charset="0"/>
              </a:rPr>
              <a:t>judged</a:t>
            </a:r>
          </a:p>
          <a:p>
            <a:pPr lvl="0"/>
            <a:endParaRPr lang="en-CA" sz="11200" dirty="0">
              <a:latin typeface="Book Antiqua" panose="02040602050305030304" pitchFamily="18" charset="0"/>
            </a:endParaRPr>
          </a:p>
          <a:p>
            <a:pPr lvl="0"/>
            <a:r>
              <a:rPr lang="en-CA" sz="11200" dirty="0" smtClean="0">
                <a:latin typeface="Book Antiqua" panose="02040602050305030304" pitchFamily="18" charset="0"/>
              </a:rPr>
              <a:t>Games </a:t>
            </a:r>
            <a:r>
              <a:rPr lang="en-CA" sz="11200" dirty="0">
                <a:latin typeface="Book Antiqua" panose="02040602050305030304" pitchFamily="18" charset="0"/>
              </a:rPr>
              <a:t>are a lot easier to get most kids to </a:t>
            </a:r>
            <a:r>
              <a:rPr lang="en-CA" sz="11200" dirty="0" smtClean="0">
                <a:latin typeface="Book Antiqua" panose="02040602050305030304" pitchFamily="18" charset="0"/>
              </a:rPr>
              <a:t>do!</a:t>
            </a:r>
            <a:endParaRPr lang="en-CA" sz="11200" dirty="0">
              <a:latin typeface="Book Antiqua" panose="02040602050305030304" pitchFamily="18" charset="0"/>
            </a:endParaRPr>
          </a:p>
          <a:p>
            <a:endParaRPr lang="en-CA" dirty="0"/>
          </a:p>
        </p:txBody>
      </p:sp>
    </p:spTree>
    <p:extLst>
      <p:ext uri="{BB962C8B-B14F-4D97-AF65-F5344CB8AC3E}">
        <p14:creationId xmlns:p14="http://schemas.microsoft.com/office/powerpoint/2010/main" val="2765209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barn(inVertical)">
                                      <p:cBhvr>
                                        <p:cTn id="7" dur="500"/>
                                        <p:tgtEl>
                                          <p:spTgt spid="3">
                                            <p:txEl>
                                              <p:pRg st="8" end="8"/>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0" end="10"/>
                                            </p:txEl>
                                          </p:spTgt>
                                        </p:tgtEl>
                                        <p:attrNameLst>
                                          <p:attrName>style.visibility</p:attrName>
                                        </p:attrNameLst>
                                      </p:cBhvr>
                                      <p:to>
                                        <p:strVal val="visible"/>
                                      </p:to>
                                    </p:set>
                                    <p:animEffect transition="in" filter="barn(inVertical)">
                                      <p:cBhvr>
                                        <p:cTn id="1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4"/>
            <a:ext cx="8435280" cy="764704"/>
          </a:xfrm>
        </p:spPr>
        <p:txBody>
          <a:bodyPr>
            <a:normAutofit fontScale="90000"/>
          </a:bodyPr>
          <a:lstStyle/>
          <a:p>
            <a:r>
              <a:rPr lang="en-CA" sz="3100" dirty="0"/>
              <a:t/>
            </a:r>
            <a:br>
              <a:rPr lang="en-CA" sz="3100" dirty="0"/>
            </a:br>
            <a:r>
              <a:rPr lang="en-CA" sz="3100" dirty="0" smtClean="0"/>
              <a:t>“</a:t>
            </a:r>
            <a:r>
              <a:rPr lang="en-CA" sz="3100" dirty="0" smtClean="0">
                <a:latin typeface="Brush Script MT" panose="03060802040406070304" pitchFamily="66" charset="0"/>
              </a:rPr>
              <a:t>Reasons” </a:t>
            </a:r>
            <a:r>
              <a:rPr lang="en-CA" sz="3100" u="sng" dirty="0" smtClean="0">
                <a:latin typeface="Brush Script MT" panose="03060802040406070304" pitchFamily="66" charset="0"/>
              </a:rPr>
              <a:t>Not</a:t>
            </a:r>
            <a:r>
              <a:rPr lang="en-CA" sz="3100" dirty="0" smtClean="0">
                <a:latin typeface="Brush Script MT" panose="03060802040406070304" pitchFamily="66" charset="0"/>
              </a:rPr>
              <a:t> </a:t>
            </a:r>
            <a:r>
              <a:rPr lang="en-CA" sz="3100" dirty="0">
                <a:latin typeface="Brush Script MT" panose="03060802040406070304" pitchFamily="66" charset="0"/>
              </a:rPr>
              <a:t>to Do Math With Your </a:t>
            </a:r>
            <a:r>
              <a:rPr lang="en-CA" sz="3100" dirty="0" smtClean="0">
                <a:latin typeface="Brush Script MT" panose="03060802040406070304" pitchFamily="66" charset="0"/>
              </a:rPr>
              <a:t>Kids</a:t>
            </a:r>
            <a:r>
              <a:rPr lang="en-CA" dirty="0" smtClean="0"/>
              <a:t/>
            </a:r>
            <a:br>
              <a:rPr lang="en-CA" dirty="0" smtClean="0"/>
            </a:br>
            <a:endParaRPr lang="en-CA" dirty="0"/>
          </a:p>
        </p:txBody>
      </p:sp>
      <p:sp>
        <p:nvSpPr>
          <p:cNvPr id="3" name="Content Placeholder 2"/>
          <p:cNvSpPr>
            <a:spLocks noGrp="1"/>
          </p:cNvSpPr>
          <p:nvPr>
            <p:ph idx="1"/>
          </p:nvPr>
        </p:nvSpPr>
        <p:spPr>
          <a:xfrm>
            <a:off x="467544" y="692697"/>
            <a:ext cx="8229600" cy="5328592"/>
          </a:xfrm>
        </p:spPr>
        <p:txBody>
          <a:bodyPr>
            <a:normAutofit fontScale="25000" lnSpcReduction="20000"/>
          </a:bodyPr>
          <a:lstStyle/>
          <a:p>
            <a:pPr lvl="0"/>
            <a:r>
              <a:rPr lang="en-CA" sz="7200" b="1" dirty="0" smtClean="0">
                <a:latin typeface="Book Antiqua" panose="02040602050305030304" pitchFamily="18" charset="0"/>
              </a:rPr>
              <a:t>“It </a:t>
            </a:r>
            <a:r>
              <a:rPr lang="en-CA" sz="7200" b="1" dirty="0">
                <a:latin typeface="Book Antiqua" panose="02040602050305030304" pitchFamily="18" charset="0"/>
              </a:rPr>
              <a:t>is hard to find the </a:t>
            </a:r>
            <a:r>
              <a:rPr lang="en-CA" sz="7200" b="1" dirty="0" smtClean="0">
                <a:latin typeface="Book Antiqua" panose="02040602050305030304" pitchFamily="18" charset="0"/>
              </a:rPr>
              <a:t>time”</a:t>
            </a:r>
            <a:endParaRPr lang="en-CA" sz="7200" b="1" dirty="0">
              <a:latin typeface="Book Antiqua" panose="02040602050305030304" pitchFamily="18" charset="0"/>
            </a:endParaRPr>
          </a:p>
          <a:p>
            <a:pPr lvl="1"/>
            <a:r>
              <a:rPr lang="en-CA" sz="6400" dirty="0">
                <a:latin typeface="Book Antiqua" panose="02040602050305030304" pitchFamily="18" charset="0"/>
              </a:rPr>
              <a:t>Quick card games can take less than 10 </a:t>
            </a:r>
            <a:r>
              <a:rPr lang="en-CA" sz="6400" dirty="0" smtClean="0">
                <a:latin typeface="Book Antiqua" panose="02040602050305030304" pitchFamily="18" charset="0"/>
              </a:rPr>
              <a:t>minutes.</a:t>
            </a:r>
            <a:endParaRPr lang="en-CA" sz="6400" dirty="0">
              <a:latin typeface="Book Antiqua" panose="02040602050305030304" pitchFamily="18" charset="0"/>
            </a:endParaRPr>
          </a:p>
          <a:p>
            <a:pPr lvl="1"/>
            <a:r>
              <a:rPr lang="en-CA" sz="6400" dirty="0">
                <a:latin typeface="Book Antiqua" panose="02040602050305030304" pitchFamily="18" charset="0"/>
              </a:rPr>
              <a:t>Little lessons can be incorporated into almost any </a:t>
            </a:r>
            <a:r>
              <a:rPr lang="en-CA" sz="6400" dirty="0" smtClean="0">
                <a:latin typeface="Book Antiqua" panose="02040602050305030304" pitchFamily="18" charset="0"/>
              </a:rPr>
              <a:t>activity.</a:t>
            </a:r>
            <a:endParaRPr lang="en-CA" sz="6400" dirty="0">
              <a:latin typeface="Book Antiqua" panose="02040602050305030304" pitchFamily="18" charset="0"/>
            </a:endParaRPr>
          </a:p>
          <a:p>
            <a:pPr lvl="1"/>
            <a:r>
              <a:rPr lang="en-CA" sz="6400" dirty="0" smtClean="0">
                <a:latin typeface="Book Antiqua" panose="02040602050305030304" pitchFamily="18" charset="0"/>
              </a:rPr>
              <a:t>Regular </a:t>
            </a:r>
            <a:r>
              <a:rPr lang="en-CA" sz="6400" dirty="0">
                <a:latin typeface="Book Antiqua" panose="02040602050305030304" pitchFamily="18" charset="0"/>
              </a:rPr>
              <a:t>short games and exercises are </a:t>
            </a:r>
            <a:r>
              <a:rPr lang="en-CA" sz="6400" dirty="0" smtClean="0">
                <a:latin typeface="Book Antiqua" panose="02040602050305030304" pitchFamily="18" charset="0"/>
              </a:rPr>
              <a:t>actually better </a:t>
            </a:r>
            <a:r>
              <a:rPr lang="en-CA" sz="6400" dirty="0">
                <a:latin typeface="Book Antiqua" panose="02040602050305030304" pitchFamily="18" charset="0"/>
              </a:rPr>
              <a:t>than the occasional long session.</a:t>
            </a:r>
          </a:p>
          <a:p>
            <a:pPr marL="457200" lvl="1" indent="0">
              <a:buNone/>
            </a:pPr>
            <a:endParaRPr lang="en-CA" sz="5600" dirty="0" smtClean="0">
              <a:latin typeface="Book Antiqua" panose="02040602050305030304" pitchFamily="18" charset="0"/>
            </a:endParaRPr>
          </a:p>
          <a:p>
            <a:pPr lvl="0"/>
            <a:r>
              <a:rPr lang="en-CA" sz="7200" b="1" dirty="0" smtClean="0">
                <a:latin typeface="Book Antiqua" panose="02040602050305030304" pitchFamily="18" charset="0"/>
              </a:rPr>
              <a:t>“My </a:t>
            </a:r>
            <a:r>
              <a:rPr lang="en-CA" sz="7200" b="1" dirty="0">
                <a:latin typeface="Book Antiqua" panose="02040602050305030304" pitchFamily="18" charset="0"/>
              </a:rPr>
              <a:t>kids don’t want to do </a:t>
            </a:r>
            <a:r>
              <a:rPr lang="en-CA" sz="7200" b="1" dirty="0" smtClean="0">
                <a:latin typeface="Book Antiqua" panose="02040602050305030304" pitchFamily="18" charset="0"/>
              </a:rPr>
              <a:t>it”</a:t>
            </a:r>
            <a:endParaRPr lang="en-CA" sz="7200" b="1" dirty="0">
              <a:latin typeface="Book Antiqua" panose="02040602050305030304" pitchFamily="18" charset="0"/>
            </a:endParaRPr>
          </a:p>
          <a:p>
            <a:pPr lvl="1"/>
            <a:r>
              <a:rPr lang="en-CA" sz="6400" dirty="0" smtClean="0">
                <a:latin typeface="Book Antiqua" panose="02040602050305030304" pitchFamily="18" charset="0"/>
              </a:rPr>
              <a:t>Kids </a:t>
            </a:r>
            <a:r>
              <a:rPr lang="en-CA" sz="6400" dirty="0">
                <a:latin typeface="Book Antiqua" panose="02040602050305030304" pitchFamily="18" charset="0"/>
              </a:rPr>
              <a:t>generally </a:t>
            </a:r>
            <a:r>
              <a:rPr lang="en-CA" sz="6400" dirty="0" smtClean="0">
                <a:latin typeface="Book Antiqua" panose="02040602050305030304" pitchFamily="18" charset="0"/>
              </a:rPr>
              <a:t>do want </a:t>
            </a:r>
            <a:r>
              <a:rPr lang="en-CA" sz="6400" dirty="0">
                <a:latin typeface="Book Antiqua" panose="02040602050305030304" pitchFamily="18" charset="0"/>
              </a:rPr>
              <a:t>to play </a:t>
            </a:r>
            <a:r>
              <a:rPr lang="en-CA" sz="6400" dirty="0" smtClean="0">
                <a:latin typeface="Book Antiqua" panose="02040602050305030304" pitchFamily="18" charset="0"/>
              </a:rPr>
              <a:t>games.</a:t>
            </a:r>
            <a:endParaRPr lang="en-CA" sz="6400" dirty="0">
              <a:latin typeface="Book Antiqua" panose="02040602050305030304" pitchFamily="18" charset="0"/>
            </a:endParaRPr>
          </a:p>
          <a:p>
            <a:pPr lvl="1"/>
            <a:r>
              <a:rPr lang="en-CA" sz="6400" dirty="0">
                <a:latin typeface="Book Antiqua" panose="02040602050305030304" pitchFamily="18" charset="0"/>
              </a:rPr>
              <a:t>Kids like doing things </a:t>
            </a:r>
            <a:r>
              <a:rPr lang="en-CA" sz="6400" dirty="0" smtClean="0">
                <a:latin typeface="Book Antiqua" panose="02040602050305030304" pitchFamily="18" charset="0"/>
              </a:rPr>
              <a:t>with </a:t>
            </a:r>
            <a:r>
              <a:rPr lang="en-CA" sz="6400" dirty="0">
                <a:latin typeface="Book Antiqua" panose="02040602050305030304" pitchFamily="18" charset="0"/>
              </a:rPr>
              <a:t>their </a:t>
            </a:r>
            <a:r>
              <a:rPr lang="en-CA" sz="6400" dirty="0" smtClean="0">
                <a:latin typeface="Book Antiqua" panose="02040602050305030304" pitchFamily="18" charset="0"/>
              </a:rPr>
              <a:t>parents. </a:t>
            </a:r>
            <a:endParaRPr lang="en-CA" sz="6400" dirty="0">
              <a:latin typeface="Book Antiqua" panose="02040602050305030304" pitchFamily="18" charset="0"/>
            </a:endParaRPr>
          </a:p>
          <a:p>
            <a:pPr lvl="1"/>
            <a:r>
              <a:rPr lang="en-CA" sz="6400" dirty="0" smtClean="0">
                <a:latin typeface="Book Antiqua" panose="02040602050305030304" pitchFamily="18" charset="0"/>
              </a:rPr>
              <a:t>It </a:t>
            </a:r>
            <a:r>
              <a:rPr lang="en-CA" sz="6400" dirty="0">
                <a:latin typeface="Book Antiqua" panose="02040602050305030304" pitchFamily="18" charset="0"/>
              </a:rPr>
              <a:t>is one of the things </a:t>
            </a:r>
            <a:r>
              <a:rPr lang="en-CA" sz="6400" dirty="0" smtClean="0">
                <a:latin typeface="Book Antiqua" panose="02040602050305030304" pitchFamily="18" charset="0"/>
              </a:rPr>
              <a:t>that is worth “fighting” about.</a:t>
            </a:r>
          </a:p>
          <a:p>
            <a:pPr marL="457200" lvl="1" indent="0">
              <a:buNone/>
            </a:pPr>
            <a:endParaRPr lang="en-CA" sz="5600" dirty="0" smtClean="0">
              <a:latin typeface="Book Antiqua" panose="02040602050305030304" pitchFamily="18" charset="0"/>
            </a:endParaRPr>
          </a:p>
          <a:p>
            <a:pPr lvl="0"/>
            <a:r>
              <a:rPr lang="en-CA" sz="7200" b="1" dirty="0" smtClean="0">
                <a:latin typeface="Book Antiqua" panose="02040602050305030304" pitchFamily="18" charset="0"/>
              </a:rPr>
              <a:t>“I’m </a:t>
            </a:r>
            <a:r>
              <a:rPr lang="en-CA" sz="7200" b="1" dirty="0">
                <a:latin typeface="Book Antiqua" panose="02040602050305030304" pitchFamily="18" charset="0"/>
              </a:rPr>
              <a:t>not good at </a:t>
            </a:r>
            <a:r>
              <a:rPr lang="en-CA" sz="7200" b="1" dirty="0" smtClean="0">
                <a:latin typeface="Book Antiqua" panose="02040602050305030304" pitchFamily="18" charset="0"/>
              </a:rPr>
              <a:t>math”</a:t>
            </a:r>
            <a:endParaRPr lang="en-CA" sz="7200" b="1" dirty="0">
              <a:latin typeface="Book Antiqua" panose="02040602050305030304" pitchFamily="18" charset="0"/>
            </a:endParaRPr>
          </a:p>
          <a:p>
            <a:pPr lvl="1"/>
            <a:r>
              <a:rPr lang="en-CA" sz="6400" dirty="0">
                <a:latin typeface="Book Antiqua" panose="02040602050305030304" pitchFamily="18" charset="0"/>
              </a:rPr>
              <a:t>This is an example of a </a:t>
            </a:r>
            <a:r>
              <a:rPr lang="en-CA" sz="6400" dirty="0" smtClean="0">
                <a:latin typeface="Book Antiqua" panose="02040602050305030304" pitchFamily="18" charset="0"/>
              </a:rPr>
              <a:t>“fixed mindset”</a:t>
            </a:r>
          </a:p>
          <a:p>
            <a:pPr lvl="2"/>
            <a:r>
              <a:rPr lang="en-CA" sz="6400" dirty="0" smtClean="0">
                <a:latin typeface="Book Antiqua" panose="02040602050305030304" pitchFamily="18" charset="0"/>
              </a:rPr>
              <a:t>You</a:t>
            </a:r>
            <a:r>
              <a:rPr lang="en-CA" sz="6400" dirty="0">
                <a:latin typeface="Book Antiqua" panose="02040602050305030304" pitchFamily="18" charset="0"/>
              </a:rPr>
              <a:t>, like your child, </a:t>
            </a:r>
            <a:r>
              <a:rPr lang="en-CA" sz="6400" dirty="0" smtClean="0">
                <a:latin typeface="Book Antiqua" panose="02040602050305030304" pitchFamily="18" charset="0"/>
              </a:rPr>
              <a:t>can </a:t>
            </a:r>
            <a:r>
              <a:rPr lang="en-CA" sz="6400" dirty="0">
                <a:latin typeface="Book Antiqua" panose="02040602050305030304" pitchFamily="18" charset="0"/>
              </a:rPr>
              <a:t>develop a </a:t>
            </a:r>
            <a:r>
              <a:rPr lang="en-CA" sz="6400" dirty="0" smtClean="0">
                <a:latin typeface="Book Antiqua" panose="02040602050305030304" pitchFamily="18" charset="0"/>
              </a:rPr>
              <a:t>“growth mindset”</a:t>
            </a:r>
            <a:endParaRPr lang="en-CA" sz="6400" dirty="0">
              <a:latin typeface="Book Antiqua" panose="02040602050305030304" pitchFamily="18" charset="0"/>
            </a:endParaRPr>
          </a:p>
          <a:p>
            <a:pPr lvl="1"/>
            <a:r>
              <a:rPr lang="en-CA" sz="6400" dirty="0" smtClean="0">
                <a:latin typeface="Book Antiqua" panose="02040602050305030304" pitchFamily="18" charset="0"/>
              </a:rPr>
              <a:t>And…You </a:t>
            </a:r>
            <a:r>
              <a:rPr lang="en-CA" sz="6400" dirty="0">
                <a:latin typeface="Book Antiqua" panose="02040602050305030304" pitchFamily="18" charset="0"/>
              </a:rPr>
              <a:t>don’t need to </a:t>
            </a:r>
            <a:r>
              <a:rPr lang="en-CA" sz="6400" dirty="0" smtClean="0">
                <a:latin typeface="Book Antiqua" panose="02040602050305030304" pitchFamily="18" charset="0"/>
              </a:rPr>
              <a:t>be!</a:t>
            </a:r>
            <a:endParaRPr lang="en-CA" sz="6400" dirty="0">
              <a:latin typeface="Book Antiqua" panose="02040602050305030304" pitchFamily="18" charset="0"/>
            </a:endParaRPr>
          </a:p>
          <a:p>
            <a:pPr lvl="2"/>
            <a:r>
              <a:rPr lang="en-CA" sz="6400" dirty="0" smtClean="0">
                <a:latin typeface="Book Antiqua" panose="02040602050305030304" pitchFamily="18" charset="0"/>
              </a:rPr>
              <a:t>If </a:t>
            </a:r>
            <a:r>
              <a:rPr lang="en-CA" sz="6400" dirty="0">
                <a:latin typeface="Book Antiqua" panose="02040602050305030304" pitchFamily="18" charset="0"/>
              </a:rPr>
              <a:t>they can learn it, so can </a:t>
            </a:r>
            <a:r>
              <a:rPr lang="en-CA" sz="6400" dirty="0" smtClean="0">
                <a:latin typeface="Book Antiqua" panose="02040602050305030304" pitchFamily="18" charset="0"/>
              </a:rPr>
              <a:t>you.</a:t>
            </a:r>
            <a:endParaRPr lang="en-CA" sz="6400" dirty="0">
              <a:latin typeface="Book Antiqua" panose="02040602050305030304" pitchFamily="18" charset="0"/>
            </a:endParaRPr>
          </a:p>
          <a:p>
            <a:pPr lvl="2"/>
            <a:r>
              <a:rPr lang="en-CA" sz="6400" dirty="0">
                <a:latin typeface="Book Antiqua" panose="02040602050305030304" pitchFamily="18" charset="0"/>
              </a:rPr>
              <a:t>It is not about teaching them, but helping them learn</a:t>
            </a:r>
            <a:r>
              <a:rPr lang="en-CA" sz="6400" dirty="0" smtClean="0">
                <a:latin typeface="Book Antiqua" panose="02040602050305030304" pitchFamily="18" charset="0"/>
              </a:rPr>
              <a:t>.</a:t>
            </a:r>
          </a:p>
          <a:p>
            <a:pPr marL="914400" lvl="2" indent="0">
              <a:buNone/>
            </a:pPr>
            <a:endParaRPr lang="en-CA" sz="4400" b="1" dirty="0">
              <a:latin typeface="Book Antiqua" panose="02040602050305030304" pitchFamily="18" charset="0"/>
            </a:endParaRPr>
          </a:p>
          <a:p>
            <a:pPr lvl="0"/>
            <a:r>
              <a:rPr lang="en-CA" sz="7200" b="1" dirty="0" smtClean="0">
                <a:latin typeface="Book Antiqua" panose="02040602050305030304" pitchFamily="18" charset="0"/>
              </a:rPr>
              <a:t>“I </a:t>
            </a:r>
            <a:r>
              <a:rPr lang="en-CA" sz="7200" b="1" dirty="0">
                <a:latin typeface="Book Antiqua" panose="02040602050305030304" pitchFamily="18" charset="0"/>
              </a:rPr>
              <a:t>don’t understand what they are doing? We did it differently when I was in </a:t>
            </a:r>
            <a:r>
              <a:rPr lang="en-CA" sz="7200" b="1" dirty="0" smtClean="0">
                <a:latin typeface="Book Antiqua" panose="02040602050305030304" pitchFamily="18" charset="0"/>
              </a:rPr>
              <a:t>school!”</a:t>
            </a:r>
            <a:endParaRPr lang="en-CA" sz="7200" b="1" dirty="0">
              <a:latin typeface="Book Antiqua" panose="02040602050305030304" pitchFamily="18" charset="0"/>
            </a:endParaRPr>
          </a:p>
          <a:p>
            <a:pPr lvl="1"/>
            <a:r>
              <a:rPr lang="en-CA" sz="6400" dirty="0" smtClean="0">
                <a:latin typeface="Book Antiqua" panose="02040602050305030304" pitchFamily="18" charset="0"/>
              </a:rPr>
              <a:t>It </a:t>
            </a:r>
            <a:r>
              <a:rPr lang="en-CA" sz="6400" dirty="0">
                <a:latin typeface="Book Antiqua" panose="02040602050305030304" pitchFamily="18" charset="0"/>
              </a:rPr>
              <a:t>is important for kids to learn </a:t>
            </a:r>
            <a:r>
              <a:rPr lang="en-CA" sz="6400" dirty="0" smtClean="0">
                <a:latin typeface="Book Antiqua" panose="02040602050305030304" pitchFamily="18" charset="0"/>
              </a:rPr>
              <a:t>(especially in math) that </a:t>
            </a:r>
            <a:r>
              <a:rPr lang="en-CA" sz="6400" dirty="0">
                <a:latin typeface="Book Antiqua" panose="02040602050305030304" pitchFamily="18" charset="0"/>
              </a:rPr>
              <a:t>there is more than one way to do something. </a:t>
            </a:r>
            <a:endParaRPr lang="en-CA" sz="6400" dirty="0" smtClean="0">
              <a:latin typeface="Book Antiqua" panose="02040602050305030304" pitchFamily="18" charset="0"/>
            </a:endParaRPr>
          </a:p>
          <a:p>
            <a:endParaRPr lang="en-CA" dirty="0"/>
          </a:p>
        </p:txBody>
      </p:sp>
    </p:spTree>
    <p:extLst>
      <p:ext uri="{BB962C8B-B14F-4D97-AF65-F5344CB8AC3E}">
        <p14:creationId xmlns:p14="http://schemas.microsoft.com/office/powerpoint/2010/main" val="2866956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1000"/>
                                        <p:tgtEl>
                                          <p:spTgt spid="3">
                                            <p:txEl>
                                              <p:pRg st="6" end="6"/>
                                            </p:txEl>
                                          </p:spTgt>
                                        </p:tgtEl>
                                      </p:cBhvr>
                                    </p:animEffect>
                                    <p:anim calcmode="lin" valueType="num">
                                      <p:cBhvr>
                                        <p:cTn id="3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1000"/>
                                        <p:tgtEl>
                                          <p:spTgt spid="3">
                                            <p:txEl>
                                              <p:pRg st="7" end="7"/>
                                            </p:txEl>
                                          </p:spTgt>
                                        </p:tgtEl>
                                      </p:cBhvr>
                                    </p:animEffect>
                                    <p:anim calcmode="lin" valueType="num">
                                      <p:cBhvr>
                                        <p:cTn id="4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fade">
                                      <p:cBhvr>
                                        <p:cTn id="44" dur="1000"/>
                                        <p:tgtEl>
                                          <p:spTgt spid="3">
                                            <p:txEl>
                                              <p:pRg st="8" end="8"/>
                                            </p:txEl>
                                          </p:spTgt>
                                        </p:tgtEl>
                                      </p:cBhvr>
                                    </p:animEffect>
                                    <p:anim calcmode="lin" valueType="num">
                                      <p:cBhvr>
                                        <p:cTn id="4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Effect transition="in" filter="fade">
                                      <p:cBhvr>
                                        <p:cTn id="51" dur="1000"/>
                                        <p:tgtEl>
                                          <p:spTgt spid="3">
                                            <p:txEl>
                                              <p:pRg st="10" end="10"/>
                                            </p:txEl>
                                          </p:spTgt>
                                        </p:tgtEl>
                                      </p:cBhvr>
                                    </p:animEffect>
                                    <p:anim calcmode="lin" valueType="num">
                                      <p:cBhvr>
                                        <p:cTn id="5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
                                            <p:txEl>
                                              <p:pRg st="11" end="11"/>
                                            </p:txEl>
                                          </p:spTgt>
                                        </p:tgtEl>
                                        <p:attrNameLst>
                                          <p:attrName>style.visibility</p:attrName>
                                        </p:attrNameLst>
                                      </p:cBhvr>
                                      <p:to>
                                        <p:strVal val="visible"/>
                                      </p:to>
                                    </p:set>
                                    <p:animEffect transition="in" filter="fade">
                                      <p:cBhvr>
                                        <p:cTn id="56" dur="1000"/>
                                        <p:tgtEl>
                                          <p:spTgt spid="3">
                                            <p:txEl>
                                              <p:pRg st="11" end="11"/>
                                            </p:txEl>
                                          </p:spTgt>
                                        </p:tgtEl>
                                      </p:cBhvr>
                                    </p:animEffect>
                                    <p:anim calcmode="lin" valueType="num">
                                      <p:cBhvr>
                                        <p:cTn id="57"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
                                            <p:txEl>
                                              <p:pRg st="12" end="12"/>
                                            </p:txEl>
                                          </p:spTgt>
                                        </p:tgtEl>
                                        <p:attrNameLst>
                                          <p:attrName>style.visibility</p:attrName>
                                        </p:attrNameLst>
                                      </p:cBhvr>
                                      <p:to>
                                        <p:strVal val="visible"/>
                                      </p:to>
                                    </p:set>
                                    <p:animEffect transition="in" filter="fade">
                                      <p:cBhvr>
                                        <p:cTn id="61" dur="1000"/>
                                        <p:tgtEl>
                                          <p:spTgt spid="3">
                                            <p:txEl>
                                              <p:pRg st="12" end="12"/>
                                            </p:txEl>
                                          </p:spTgt>
                                        </p:tgtEl>
                                      </p:cBhvr>
                                    </p:animEffect>
                                    <p:anim calcmode="lin" valueType="num">
                                      <p:cBhvr>
                                        <p:cTn id="6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3">
                                            <p:txEl>
                                              <p:pRg st="13" end="13"/>
                                            </p:txEl>
                                          </p:spTgt>
                                        </p:tgtEl>
                                        <p:attrNameLst>
                                          <p:attrName>style.visibility</p:attrName>
                                        </p:attrNameLst>
                                      </p:cBhvr>
                                      <p:to>
                                        <p:strVal val="visible"/>
                                      </p:to>
                                    </p:set>
                                    <p:animEffect transition="in" filter="fade">
                                      <p:cBhvr>
                                        <p:cTn id="66" dur="1000"/>
                                        <p:tgtEl>
                                          <p:spTgt spid="3">
                                            <p:txEl>
                                              <p:pRg st="13" end="13"/>
                                            </p:txEl>
                                          </p:spTgt>
                                        </p:tgtEl>
                                      </p:cBhvr>
                                    </p:animEffect>
                                    <p:anim calcmode="lin" valueType="num">
                                      <p:cBhvr>
                                        <p:cTn id="67"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68" dur="1000" fill="hold"/>
                                        <p:tgtEl>
                                          <p:spTgt spid="3">
                                            <p:txEl>
                                              <p:pRg st="13" end="13"/>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3">
                                            <p:txEl>
                                              <p:pRg st="14" end="14"/>
                                            </p:txEl>
                                          </p:spTgt>
                                        </p:tgtEl>
                                        <p:attrNameLst>
                                          <p:attrName>style.visibility</p:attrName>
                                        </p:attrNameLst>
                                      </p:cBhvr>
                                      <p:to>
                                        <p:strVal val="visible"/>
                                      </p:to>
                                    </p:set>
                                    <p:animEffect transition="in" filter="fade">
                                      <p:cBhvr>
                                        <p:cTn id="71" dur="1000"/>
                                        <p:tgtEl>
                                          <p:spTgt spid="3">
                                            <p:txEl>
                                              <p:pRg st="14" end="14"/>
                                            </p:txEl>
                                          </p:spTgt>
                                        </p:tgtEl>
                                      </p:cBhvr>
                                    </p:animEffect>
                                    <p:anim calcmode="lin" valueType="num">
                                      <p:cBhvr>
                                        <p:cTn id="72"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73" dur="1000" fill="hold"/>
                                        <p:tgtEl>
                                          <p:spTgt spid="3">
                                            <p:txEl>
                                              <p:pRg st="14" end="14"/>
                                            </p:txEl>
                                          </p:spTgt>
                                        </p:tgtEl>
                                        <p:attrNameLst>
                                          <p:attrName>ppt_y</p:attrName>
                                        </p:attrNameLst>
                                      </p:cBhvr>
                                      <p:tavLst>
                                        <p:tav tm="0">
                                          <p:val>
                                            <p:strVal val="#ppt_y+.1"/>
                                          </p:val>
                                        </p:tav>
                                        <p:tav tm="100000">
                                          <p:val>
                                            <p:strVal val="#ppt_y"/>
                                          </p:val>
                                        </p:tav>
                                      </p:tavLst>
                                    </p:anim>
                                  </p:childTnLst>
                                </p:cTn>
                              </p:par>
                              <p:par>
                                <p:cTn id="74" presetID="42" presetClass="entr" presetSubtype="0" fill="hold" nodeType="withEffect">
                                  <p:stCondLst>
                                    <p:cond delay="0"/>
                                  </p:stCondLst>
                                  <p:childTnLst>
                                    <p:set>
                                      <p:cBhvr>
                                        <p:cTn id="75" dur="1" fill="hold">
                                          <p:stCondLst>
                                            <p:cond delay="0"/>
                                          </p:stCondLst>
                                        </p:cTn>
                                        <p:tgtEl>
                                          <p:spTgt spid="3">
                                            <p:txEl>
                                              <p:pRg st="15" end="15"/>
                                            </p:txEl>
                                          </p:spTgt>
                                        </p:tgtEl>
                                        <p:attrNameLst>
                                          <p:attrName>style.visibility</p:attrName>
                                        </p:attrNameLst>
                                      </p:cBhvr>
                                      <p:to>
                                        <p:strVal val="visible"/>
                                      </p:to>
                                    </p:set>
                                    <p:animEffect transition="in" filter="fade">
                                      <p:cBhvr>
                                        <p:cTn id="76" dur="1000"/>
                                        <p:tgtEl>
                                          <p:spTgt spid="3">
                                            <p:txEl>
                                              <p:pRg st="15" end="15"/>
                                            </p:txEl>
                                          </p:spTgt>
                                        </p:tgtEl>
                                      </p:cBhvr>
                                    </p:animEffect>
                                    <p:anim calcmode="lin" valueType="num">
                                      <p:cBhvr>
                                        <p:cTn id="77"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78"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3">
                                            <p:txEl>
                                              <p:pRg st="17" end="17"/>
                                            </p:txEl>
                                          </p:spTgt>
                                        </p:tgtEl>
                                        <p:attrNameLst>
                                          <p:attrName>style.visibility</p:attrName>
                                        </p:attrNameLst>
                                      </p:cBhvr>
                                      <p:to>
                                        <p:strVal val="visible"/>
                                      </p:to>
                                    </p:set>
                                    <p:animEffect transition="in" filter="fade">
                                      <p:cBhvr>
                                        <p:cTn id="83" dur="1000"/>
                                        <p:tgtEl>
                                          <p:spTgt spid="3">
                                            <p:txEl>
                                              <p:pRg st="17" end="17"/>
                                            </p:txEl>
                                          </p:spTgt>
                                        </p:tgtEl>
                                      </p:cBhvr>
                                    </p:animEffect>
                                    <p:anim calcmode="lin" valueType="num">
                                      <p:cBhvr>
                                        <p:cTn id="84"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85" dur="1000" fill="hold"/>
                                        <p:tgtEl>
                                          <p:spTgt spid="3">
                                            <p:txEl>
                                              <p:pRg st="17" end="17"/>
                                            </p:txEl>
                                          </p:spTgt>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nodeType="clickEffect">
                                  <p:stCondLst>
                                    <p:cond delay="0"/>
                                  </p:stCondLst>
                                  <p:childTnLst>
                                    <p:set>
                                      <p:cBhvr>
                                        <p:cTn id="89" dur="1" fill="hold">
                                          <p:stCondLst>
                                            <p:cond delay="0"/>
                                          </p:stCondLst>
                                        </p:cTn>
                                        <p:tgtEl>
                                          <p:spTgt spid="3">
                                            <p:txEl>
                                              <p:pRg st="18" end="18"/>
                                            </p:txEl>
                                          </p:spTgt>
                                        </p:tgtEl>
                                        <p:attrNameLst>
                                          <p:attrName>style.visibility</p:attrName>
                                        </p:attrNameLst>
                                      </p:cBhvr>
                                      <p:to>
                                        <p:strVal val="visible"/>
                                      </p:to>
                                    </p:set>
                                    <p:animEffect transition="in" filter="fade">
                                      <p:cBhvr>
                                        <p:cTn id="90" dur="1000"/>
                                        <p:tgtEl>
                                          <p:spTgt spid="3">
                                            <p:txEl>
                                              <p:pRg st="18" end="18"/>
                                            </p:txEl>
                                          </p:spTgt>
                                        </p:tgtEl>
                                      </p:cBhvr>
                                    </p:animEffect>
                                    <p:anim calcmode="lin" valueType="num">
                                      <p:cBhvr>
                                        <p:cTn id="91" dur="1000" fill="hold"/>
                                        <p:tgtEl>
                                          <p:spTgt spid="3">
                                            <p:txEl>
                                              <p:pRg st="18" end="18"/>
                                            </p:txEl>
                                          </p:spTgt>
                                        </p:tgtEl>
                                        <p:attrNameLst>
                                          <p:attrName>ppt_x</p:attrName>
                                        </p:attrNameLst>
                                      </p:cBhvr>
                                      <p:tavLst>
                                        <p:tav tm="0">
                                          <p:val>
                                            <p:strVal val="#ppt_x"/>
                                          </p:val>
                                        </p:tav>
                                        <p:tav tm="100000">
                                          <p:val>
                                            <p:strVal val="#ppt_x"/>
                                          </p:val>
                                        </p:tav>
                                      </p:tavLst>
                                    </p:anim>
                                    <p:anim calcmode="lin" valueType="num">
                                      <p:cBhvr>
                                        <p:cTn id="92" dur="1000" fill="hold"/>
                                        <p:tgtEl>
                                          <p:spTgt spid="3">
                                            <p:txEl>
                                              <p:pRg st="18" end="1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9362</TotalTime>
  <Words>1053</Words>
  <Application>Microsoft Office PowerPoint</Application>
  <PresentationFormat>Letter Paper (8.5x11 in)</PresentationFormat>
  <Paragraphs>115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Math at Home!</vt:lpstr>
      <vt:lpstr>PowerPoint Presentation</vt:lpstr>
      <vt:lpstr>Plus-Minus</vt:lpstr>
      <vt:lpstr>Tic-Tac-Toe Sums</vt:lpstr>
      <vt:lpstr>Five Generals</vt:lpstr>
      <vt:lpstr>PowerPoint Presentation</vt:lpstr>
      <vt:lpstr>Why do Math at Home?</vt:lpstr>
      <vt:lpstr>Why Games?</vt:lpstr>
      <vt:lpstr> “Reasons” Not to Do Math With Your Kids </vt:lpstr>
      <vt:lpstr>Tips and Tricks</vt:lpstr>
      <vt:lpstr>Other Good Stuff!</vt:lpstr>
      <vt:lpstr>Thank You! From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 at Home!</dc:title>
  <dc:creator>Windows User</dc:creator>
  <cp:lastModifiedBy>Kathryn</cp:lastModifiedBy>
  <cp:revision>42</cp:revision>
  <cp:lastPrinted>2019-04-09T01:27:02Z</cp:lastPrinted>
  <dcterms:created xsi:type="dcterms:W3CDTF">2019-03-19T15:41:34Z</dcterms:created>
  <dcterms:modified xsi:type="dcterms:W3CDTF">2019-04-10T02:05:19Z</dcterms:modified>
</cp:coreProperties>
</file>